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3_202C891B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13_53A9E28F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28"/>
  </p:notesMasterIdLst>
  <p:sldIdLst>
    <p:sldId id="257" r:id="rId5"/>
    <p:sldId id="305" r:id="rId6"/>
    <p:sldId id="300" r:id="rId7"/>
    <p:sldId id="296" r:id="rId8"/>
    <p:sldId id="307" r:id="rId9"/>
    <p:sldId id="280" r:id="rId10"/>
    <p:sldId id="278" r:id="rId11"/>
    <p:sldId id="303" r:id="rId12"/>
    <p:sldId id="304" r:id="rId13"/>
    <p:sldId id="273" r:id="rId14"/>
    <p:sldId id="274" r:id="rId15"/>
    <p:sldId id="286" r:id="rId16"/>
    <p:sldId id="287" r:id="rId17"/>
    <p:sldId id="302" r:id="rId18"/>
    <p:sldId id="301" r:id="rId19"/>
    <p:sldId id="276" r:id="rId20"/>
    <p:sldId id="275" r:id="rId21"/>
    <p:sldId id="279" r:id="rId22"/>
    <p:sldId id="282" r:id="rId23"/>
    <p:sldId id="283" r:id="rId24"/>
    <p:sldId id="284" r:id="rId25"/>
    <p:sldId id="299" r:id="rId26"/>
    <p:sldId id="306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548640" algn="l" rtl="0" eaLnBrk="0" fontAlgn="base" hangingPunct="0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2pPr>
    <a:lvl3pPr marL="1097280" algn="l" rtl="0" eaLnBrk="0" fontAlgn="base" hangingPunct="0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3pPr>
    <a:lvl4pPr marL="1645920" algn="l" rtl="0" eaLnBrk="0" fontAlgn="base" hangingPunct="0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4pPr>
    <a:lvl5pPr marL="2194560" algn="l" rtl="0" eaLnBrk="0" fontAlgn="base" hangingPunct="0">
      <a:spcBef>
        <a:spcPct val="0"/>
      </a:spcBef>
      <a:spcAft>
        <a:spcPct val="0"/>
      </a:spcAft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5pPr>
    <a:lvl6pPr marL="2743200" algn="l" defTabSz="548640" rtl="0" eaLnBrk="1" latinLnBrk="0" hangingPunct="1"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6pPr>
    <a:lvl7pPr marL="3291840" algn="l" defTabSz="548640" rtl="0" eaLnBrk="1" latinLnBrk="0" hangingPunct="1"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7pPr>
    <a:lvl8pPr marL="3840480" algn="l" defTabSz="548640" rtl="0" eaLnBrk="1" latinLnBrk="0" hangingPunct="1"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8pPr>
    <a:lvl9pPr marL="4389120" algn="l" defTabSz="548640" rtl="0" eaLnBrk="1" latinLnBrk="0" hangingPunct="1">
      <a:defRPr sz="288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961C8A-88EA-51E9-9585-41743555AE42}" name="Jillian Balfour" initials="JB" userId="S::jillian@uoregon.edu::bee84cd8-a0a3-436d-8ff0-a49b3132c707" providerId="AD"/>
  <p188:author id="{A2E2F99A-3384-A3CF-431F-31AABC9CB401}" name="Grey L. Pierce" initials="GP" userId="S::glp@uoregon.edu::85af650d-604a-434b-8bac-537b7b84ec91" providerId="AD"/>
  <p188:author id="{69F949AC-68A0-FC97-B3E6-D13801511CDB}" name="Nancy Novitski" initials="NN" userId="S::novitski@uoregon.edu::0203b0b9-0b05-48f5-9d6b-a01bed964cd6" providerId="AD"/>
  <p188:author id="{677435B6-D9E9-39A4-0BB2-7316CC5CB9F7}" name="Mike Glover Moresi" initials="MG" userId="S::mmoresi@uoregon.edu::5746206a-ee29-4cc3-a213-c5d0d77ed959" providerId="AD"/>
  <p188:author id="{01A389CE-4DA0-0EB5-7BCB-58DD8173611E}" name="Melanie Ferstman" initials="MF" userId="S::mferstma@uoregon.edu::d1cfc256-0673-4fb6-a7aa-479ceaa98c9a" providerId="AD"/>
  <p188:author id="{58539AD0-E31A-CE28-7022-4822EC2C1065}" name="Shandon Bates" initials="SB" userId="S::shandon@uoregon.edu::63e13271-e10c-4552-9d6a-85439b376f64" providerId="AD"/>
  <p188:author id="{A1EFE6E3-F1B9-6A7C-9A46-0D2AF17A65DC}" name="Matt Phillips" initials="MP" userId="S::mphil@uoregon.edu::f6e64fe3-0518-4644-aebd-224a0fd4e6e9" providerId="AD"/>
  <p188:author id="{14E07CE4-7C60-42BD-3898-4AD3E19AE9C7}" name="Katie Harsh" initials="KH" userId="S::harsh@uoregon.edu::fe5d9342-9b63-4ad4-a368-afd43b22ec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A6E05-B8A5-F54E-A779-588008D6E883}" v="505" dt="2024-04-08T16:58:19.822"/>
    <p1510:client id="{1B89936C-0F12-1D2A-9695-B46BF6375B73}" v="3" dt="2024-04-08T17:17:48.956"/>
    <p1510:client id="{D57D25C1-EB95-43AC-A91A-96EC7870CF27}" v="1" dt="2024-04-08T22:38:36.773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1"/>
    <p:restoredTop sz="94628"/>
  </p:normalViewPr>
  <p:slideViewPr>
    <p:cSldViewPr snapToGrid="0">
      <p:cViewPr>
        <p:scale>
          <a:sx n="119" d="100"/>
          <a:sy n="119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13_53A9E2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5BA7FD-94D8-4E62-8319-74D9506C2A7F}" authorId="{677435B6-D9E9-39A4-0BB2-7316CC5CB9F7}" status="resolved" created="2024-03-18T23:45:30.798" startDate="2024-03-25T19:44:17.457" dueDate="2024-03-25T19:44:17.457" assignedTo="{677435B6-D9E9-39A4-0BB2-7316CC5CB9F7}" complete="100000" title="@Melanie Ferstman do you know when you're presenting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03642511" sldId="275"/>
      <ac:spMk id="4" creationId="{304B8541-F60D-139C-DF4B-F0F36039A880}"/>
      <ac:txMk cp="76">
        <ac:context len="77" hash="3989842308"/>
      </ac:txMk>
    </ac:txMkLst>
    <p188:pos x="10943617" y="235085"/>
    <p188:replyLst>
      <p188:reply id="{51184311-809F-4F5A-9F86-F015941070AF}" authorId="{69F949AC-68A0-FC97-B3E6-D13801511CDB}" created="2024-03-21T22:34:20.083">
        <p188:txBody>
          <a:bodyPr/>
          <a:lstStyle/>
          <a:p>
            <a:r>
              <a:rPr lang="en-US"/>
              <a:t>I had the same question!</a:t>
            </a:r>
          </a:p>
        </p188:txBody>
      </p188:reply>
      <p188:reply id="{AC953361-D1F0-4DE1-8732-4844A9B77DD8}" authorId="{677435B6-D9E9-39A4-0BB2-7316CC5CB9F7}" created="2024-03-25T19:44:17.457">
        <p188:txBody>
          <a:bodyPr/>
          <a:lstStyle/>
          <a:p>
            <a:r>
              <a:rPr lang="en-US"/>
              <a:t>[@Melanie Ferstman] do you know when you're presenting? </a:t>
            </a:r>
          </a:p>
        </p188:txBody>
      </p188:reply>
      <p188:reply id="{CCD56CD5-A010-40BB-ADA9-D976261AC02F}" authorId="{01A389CE-4DA0-0EB5-7BCB-58DD8173611E}" created="2024-03-25T20:27:21.863">
        <p188:txBody>
          <a:bodyPr/>
          <a:lstStyle/>
          <a:p>
            <a:r>
              <a:rPr lang="en-US"/>
              <a:t>I don't know. I'll check in with L&amp;D.</a:t>
            </a:r>
          </a:p>
        </p188:txBody>
      </p188:reply>
      <p188:reply id="{35C8A45F-9C55-42B0-A5A4-494575B90845}" authorId="{01A389CE-4DA0-0EB5-7BCB-58DD8173611E}" created="2024-03-25T22:50:50.728">
        <p188:txBody>
          <a:bodyPr/>
          <a:lstStyle/>
          <a:p>
            <a:r>
              <a:rPr lang="en-US"/>
              <a:t>Hi folks, I'm waiting to hear back from L&amp;D, but Sheena isn't in the office today. I'll follow up when I find out more.</a:t>
            </a:r>
          </a:p>
        </p188:txBody>
      </p188:reply>
      <p188:reply id="{EA928A1F-EDFA-47E7-99FD-5F7DFF5E6A35}" authorId="{01A389CE-4DA0-0EB5-7BCB-58DD8173611E}" created="2024-03-26T17:53:53.176">
        <p188:txBody>
          <a:bodyPr/>
          <a:lstStyle/>
          <a:p>
            <a:r>
              <a:rPr lang="en-US"/>
              <a:t>Hi [@Mike Glover Moresi] and company: My training is scheduled for 10:00 - 10:20, and the general IS presentation is scheduled for 10:30. Thanks!</a:t>
            </a:r>
          </a:p>
        </p188:txBody>
      </p188:reply>
    </p188:replyLst>
    <p188:txBody>
      <a:bodyPr/>
      <a:lstStyle/>
      <a:p>
        <a:r>
          <a:rPr lang="en-US"/>
          <a:t>Same time as September?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3-25T19:44:17.457" id="{B76DBB9C-282F-4760-8EBA-25A59CEB2E32}">
              <p228:atrbtn authorId="{677435B6-D9E9-39A4-0BB2-7316CC5CB9F7}"/>
              <p228:anchr>
                <p228:comment id="{AC953361-D1F0-4DE1-8732-4844A9B77DD8}"/>
              </p228:anchr>
              <p228:add/>
            </p228:event>
            <p228:event time="2024-03-25T19:44:17.457" id="{3AABEDA0-99CD-4967-BB3C-BE60739354F5}">
              <p228:atrbtn authorId="{677435B6-D9E9-39A4-0BB2-7316CC5CB9F7}"/>
              <p228:anchr>
                <p228:comment id="{AC953361-D1F0-4DE1-8732-4844A9B77DD8}"/>
              </p228:anchr>
              <p228:asgn authorId="{01A389CE-4DA0-0EB5-7BCB-58DD8173611E}"/>
            </p228:event>
            <p228:event time="2024-03-25T19:44:17.457" id="{F075FF3A-B1AD-44AE-A7D8-0FAA1EBB9439}">
              <p228:atrbtn authorId="{677435B6-D9E9-39A4-0BB2-7316CC5CB9F7}"/>
              <p228:anchr>
                <p228:comment id="{AC953361-D1F0-4DE1-8732-4844A9B77DD8}"/>
              </p228:anchr>
              <p228:date stDt="2024-03-25T19:44:17.457" endDt="2024-03-25T19:44:17.457"/>
            </p228:event>
            <p228:event time="2024-03-25T19:44:17.457" id="{68A7CB5D-0BE3-4D57-AE7C-FCBB5235F878}">
              <p228:atrbtn authorId="{677435B6-D9E9-39A4-0BB2-7316CC5CB9F7}"/>
              <p228:anchr>
                <p228:comment id="{AC953361-D1F0-4DE1-8732-4844A9B77DD8}"/>
              </p228:anchr>
              <p228:title val="@Melanie Ferstman do you know when you're presenting?"/>
            </p228:event>
            <p228:event time="2024-03-26T17:53:53.176" id="{CE2C9B6F-FFCB-403C-B0E9-E065823ED595}">
              <p228:atrbtn authorId="{01A389CE-4DA0-0EB5-7BCB-58DD8173611E}"/>
              <p228:anchr>
                <p228:comment id="{EA928A1F-EDFA-47E7-99FD-5F7DFF5E6A35}"/>
              </p228:anchr>
              <p228:unasgnAll/>
            </p228:event>
            <p228:event time="2024-03-26T17:53:53.176" id="{DC6DBF28-7A4E-487A-8527-AE796E1AFC1F}">
              <p228:atrbtn authorId="{01A389CE-4DA0-0EB5-7BCB-58DD8173611E}"/>
              <p228:anchr>
                <p228:comment id="{EA928A1F-EDFA-47E7-99FD-5F7DFF5E6A35}"/>
              </p228:anchr>
              <p228:asgn authorId="{677435B6-D9E9-39A4-0BB2-7316CC5CB9F7}"/>
            </p228:event>
            <p228:event time="2024-03-27T17:22:11.583" id="{A0FFF005-26E3-44B0-8B1E-9733B21A0564}">
              <p228:atrbtn authorId="{677435B6-D9E9-39A4-0BB2-7316CC5CB9F7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21T22:34:13.817" authorId="{69F949AC-68A0-FC97-B3E6-D13801511CDB}"/>
          </p223:rxn>
        </p223:reactions>
      </p:ext>
    </p188:extLst>
  </p188:cm>
</p188:cmLst>
</file>

<file path=ppt/comments/modernComment_133_202C89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D9CD1A-388A-427C-A2C4-9EF1914B78BD}" authorId="{69F949AC-68A0-FC97-B3E6-D13801511CDB}" status="resolved" created="2024-04-03T20:27:21.56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9789595" sldId="307"/>
      <ac:spMk id="3" creationId="{4007B62A-F7AB-2E95-AAF6-33E9B05C6B8B}"/>
      <ac:txMk cp="0">
        <ac:context len="230" hash="1467683815"/>
      </ac:txMk>
    </ac:txMkLst>
    <p188:pos x="1925594" y="1142999"/>
    <p188:txBody>
      <a:bodyPr/>
      <a:lstStyle/>
      <a:p>
        <a:r>
          <a:rPr lang="en-US"/>
          <a:t>If it's OK, I would prefer to restore the shorter version of this bullet (from the original slide).</a:t>
        </a:r>
      </a:p>
    </p188:txBody>
  </p188:cm>
  <p188:cm id="{E8EB5D2A-6389-43F8-915A-D54A4982F708}" authorId="{69F949AC-68A0-FC97-B3E6-D13801511CDB}" status="resolved" created="2024-04-03T20:33:34.050" complete="100000">
    <pc:sldMkLst xmlns:pc="http://schemas.microsoft.com/office/powerpoint/2013/main/command">
      <pc:docMk/>
      <pc:sldMk cId="539789595" sldId="307"/>
    </pc:sldMkLst>
    <p188:txBody>
      <a:bodyPr/>
      <a:lstStyle/>
      <a:p>
        <a:r>
          <a:rPr lang="en-US"/>
          <a:t>I resized the header and body text here to match other slides, as follows:
-Header: 40 pt.
-Main body: 32 pt.
-Sublists: 26 pt.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F0A1C-84E0-49DC-B2C4-7230D06FB99F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3A1A-F48B-4386-A845-ED2392E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hishing@uoregon.ed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u.uoregon.edu/minimum-information-security-controls-standar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9140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ervice.uoregon.edu/TDClient/2030/Portal/KB/ArticleDet?ID=8915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“Technology Resources” session, also known as Getting started with technology at the UO!</a:t>
            </a:r>
          </a:p>
          <a:p>
            <a:r>
              <a:rPr lang="en-US" dirty="0"/>
              <a:t>My colleagues and I are here from Information Services, which is UO’s central technology unit.</a:t>
            </a:r>
          </a:p>
          <a:p>
            <a:r>
              <a:rPr lang="en-US" dirty="0"/>
              <a:t>I’m Nancy Novitski (she/her), and I’m do communications for IS.</a:t>
            </a:r>
          </a:p>
          <a:p>
            <a:r>
              <a:rPr lang="en-US" dirty="0"/>
              <a:t>I’ll let my colleagues introduce themselves.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+mn-lt"/>
                <a:cs typeface="+mn-lt"/>
              </a:rPr>
              <a:t>You can also install the applications on personal computers, tablets, and mobile devices.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+mn-lt"/>
                <a:cs typeface="+mn-lt"/>
              </a:rPr>
              <a:t>You can also install the applications on personal computers, tablets, and mobile devices.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3F3F3F"/>
                </a:solidFill>
                <a:effectLst/>
                <a:latin typeface="Helvetica" pitchFamily="2" charset="0"/>
              </a:rPr>
              <a:t>Explain what a site is and what makes it different from an externally facing website, since people are used to a site being a website, not a SharePoint-specific intranet (Communication) or Team (file-storage) entity.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2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ource Sans Pro"/>
                <a:ea typeface="ＭＳ Ｐゴシック"/>
              </a:rPr>
              <a:t>For details, please attend the </a:t>
            </a:r>
            <a:r>
              <a:rPr lang="en-US" sz="1200" b="1" dirty="0">
                <a:latin typeface="Source Sans Pro"/>
                <a:ea typeface="ＭＳ Ｐゴシック"/>
              </a:rPr>
              <a:t>Teams and Teams Calling</a:t>
            </a:r>
            <a:r>
              <a:rPr lang="en-US" sz="1200" dirty="0">
                <a:latin typeface="Source Sans Pro"/>
                <a:ea typeface="ＭＳ Ｐゴシック"/>
              </a:rPr>
              <a:t> info session… which I believe will be the next session in this room!</a:t>
            </a:r>
            <a:endParaRPr lang="en-US" sz="1200" dirty="0">
              <a:highlight>
                <a:srgbClr val="FFFF00"/>
              </a:highlight>
              <a:latin typeface="Source Sans Pro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Emphasize that people shouldn't go outside the university to procure a web-hosting platform.</a:t>
            </a:r>
          </a:p>
          <a:p>
            <a:r>
              <a:rPr lang="en-US" dirty="0">
                <a:cs typeface="Calibri"/>
              </a:rPr>
              <a:t>UO Blogs is available to everyone at the UO for free.</a:t>
            </a:r>
          </a:p>
          <a:p>
            <a:r>
              <a:rPr lang="en-US" dirty="0">
                <a:cs typeface="Calibri"/>
              </a:rPr>
              <a:t>Many departments have Drupal websites.</a:t>
            </a:r>
          </a:p>
          <a:p>
            <a:r>
              <a:rPr lang="en-US" dirty="0">
                <a:cs typeface="Calibri"/>
              </a:rPr>
              <a:t>There's a KB article about this:</a:t>
            </a:r>
            <a:endParaRPr lang="en-US" dirty="0"/>
          </a:p>
          <a:p>
            <a:r>
              <a:rPr lang="en-US" dirty="0"/>
              <a:t>Where can I host or create a new website? https://</a:t>
            </a:r>
            <a:r>
              <a:rPr lang="en-US" dirty="0" err="1"/>
              <a:t>service.uoregon.edu</a:t>
            </a:r>
            <a:r>
              <a:rPr lang="en-US" dirty="0"/>
              <a:t>/</a:t>
            </a:r>
            <a:r>
              <a:rPr lang="en-US" dirty="0" err="1"/>
              <a:t>TDClient</a:t>
            </a:r>
            <a:r>
              <a:rPr lang="en-US" dirty="0"/>
              <a:t>/2030/Portal/KB/</a:t>
            </a:r>
            <a:r>
              <a:rPr lang="en-US" dirty="0" err="1"/>
              <a:t>ArticleDet?ID</a:t>
            </a:r>
            <a:r>
              <a:rPr lang="en-US" dirty="0"/>
              <a:t>=51687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57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90:10 rule illustrates this problem. 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10% of the safeguards are technical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90% of remaining safeguards are adherence to good computer security practices. 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Example: of a physical security – install lock on the door (10%) - remember key, lock the door, secure key etch are all employee safeguards (90%)</a:t>
            </a:r>
          </a:p>
          <a:p>
            <a:endParaRPr lang="en-US" dirty="0"/>
          </a:p>
          <a:p>
            <a:r>
              <a:rPr lang="en-US" dirty="0"/>
              <a:t>COMPLIANCE increases business opportunities; required by: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DFAR, FAR, Data Use Agreements (research)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HIPAA, FERPA, GLBA (financial aid)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GDPR (EU persons)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State Laws (OR, CT, CA, …)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Embarrassment via exposure of private social media interactions</a:t>
            </a: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  <a:p>
            <a:pPr marL="800100" lvl="1" indent="-342900">
              <a:buFontTx/>
              <a:buAutoNum type="alphaLcParenR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/>
              <a:t>Report Phishing  (investigate, report, delete)</a:t>
            </a:r>
          </a:p>
          <a:p>
            <a:r>
              <a:rPr lang="en-US"/>
              <a:t>Use Report Phish Button in Outlook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Forward to </a:t>
            </a:r>
            <a:r>
              <a:rPr lang="en-US">
                <a:hlinkClick r:id="rId3"/>
              </a:rPr>
              <a:t>phishing@uoregon.edu</a:t>
            </a:r>
            <a:endParaRPr lang="en-US">
              <a:ea typeface="Calibri"/>
              <a:cs typeface="Calibri"/>
              <a:hlinkClick r:id="rId3"/>
            </a:endParaRPr>
          </a:p>
          <a:p>
            <a:r>
              <a:rPr lang="en-US"/>
              <a:t>Notify your supervisor or Contact the Information Security Office : infosec@uoregon.edu 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Explain what MyTrack is. - UO employee learning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All your online services: Banking, amazon, FB, X, and other – don't give an opportunity for cyber criminals to take over your accounts and affect you, your relatives and friends etc.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4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Source Sans Pro"/>
                <a:ea typeface="ＭＳ Ｐゴシック"/>
              </a:rPr>
              <a:t>Scan the QR codes for today's slide deck and a brief feedback survey.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share this link again at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If you're in a position to help connect students with UO resources, please refer them to the AEC for disability accommodations.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Why do we manage devices? </a:t>
            </a:r>
            <a:r>
              <a:rPr lang="en-US" sz="1200">
                <a:solidFill>
                  <a:srgbClr val="2B2B2B"/>
                </a:solidFill>
              </a:rPr>
              <a:t>P</a:t>
            </a:r>
            <a:r>
              <a:rPr lang="en-US" sz="1200" b="0" i="0">
                <a:solidFill>
                  <a:srgbClr val="2B2B2B"/>
                </a:solidFill>
                <a:effectLst/>
              </a:rPr>
              <a:t>rovides a more secure, sustainable, and efficient model for support plus ensures all devices with UO data on it will adhere to the </a:t>
            </a:r>
            <a:r>
              <a:rPr lang="en-US" sz="1200" b="0" i="0">
                <a:solidFill>
                  <a:srgbClr val="2B2B2B"/>
                </a:solidFill>
                <a:effectLst/>
                <a:hlinkClick r:id="rId3"/>
              </a:rPr>
              <a:t>University Minimum Security Controls Standard</a:t>
            </a:r>
            <a:r>
              <a:rPr lang="en-US" sz="1200" b="0" i="0">
                <a:solidFill>
                  <a:srgbClr val="2B2B2B"/>
                </a:solidFill>
                <a:effectLst/>
              </a:rPr>
              <a:t>.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the different </a:t>
            </a:r>
            <a:r>
              <a:rPr lang="en-US" b="1" dirty="0"/>
              <a:t>accounts</a:t>
            </a:r>
            <a:r>
              <a:rPr lang="en-US" dirty="0"/>
              <a:t> you use at the UO can be confusing!</a:t>
            </a:r>
          </a:p>
          <a:p>
            <a:r>
              <a:rPr lang="en-US" dirty="0"/>
              <a:t>Duck ID = main </a:t>
            </a:r>
            <a:r>
              <a:rPr lang="en-US" b="1"/>
              <a:t>username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everyone using Duo already, our two-step login service?</a:t>
            </a:r>
          </a:p>
          <a:p>
            <a:r>
              <a:rPr lang="en-US" dirty="0"/>
              <a:t>We wanted to provide some tips for optimizing your Duo experience.</a:t>
            </a:r>
          </a:p>
          <a:p>
            <a:pPr marL="228600" lvl="0" indent="-228600">
              <a:buAutoNum type="arabicParenR"/>
            </a:pPr>
            <a:r>
              <a:rPr lang="en-US" b="1" dirty="0"/>
              <a:t>Disaster-proofing.</a:t>
            </a:r>
          </a:p>
          <a:p>
            <a:pPr marL="685800" lvl="1" indent="-228600">
              <a:buAutoNum type="arabicParenR"/>
            </a:pPr>
            <a:r>
              <a:rPr lang="en-US" dirty="0"/>
              <a:t>Have you ever left your phone at home, or found out it didn’t charge overnight — or worse, lost it or had it stolen? Planning ahead helps ensure you can still log in and get your work done. The two things we recommend are:</a:t>
            </a:r>
          </a:p>
          <a:p>
            <a:pPr marL="1143000" lvl="2" indent="-228600">
              <a:buAutoNum type="arabicParenR"/>
            </a:pPr>
            <a:r>
              <a:rPr lang="en-US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Using the </a:t>
            </a:r>
            <a:r>
              <a:rPr lang="en-US" b="0" i="0" u="none" strike="noStrike" dirty="0">
                <a:solidFill>
                  <a:srgbClr val="104735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  <a:hlinkClick r:id="rId3"/>
              </a:rPr>
              <a:t>Duo Mobile app</a:t>
            </a:r>
            <a:r>
              <a:rPr lang="en-US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 to </a:t>
            </a:r>
            <a:r>
              <a:rPr lang="en-US" b="0" i="0" u="none" strike="noStrike" dirty="0">
                <a:solidFill>
                  <a:srgbClr val="104735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  <a:hlinkClick r:id="rId4"/>
              </a:rPr>
              <a:t>generate a few passcodes</a:t>
            </a:r>
            <a:r>
              <a:rPr lang="en-US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. Write the codes on a piece of paper and store it securely. If needed, use the codes at the Duo prompt in the order generated.</a:t>
            </a:r>
          </a:p>
          <a:p>
            <a:pPr marL="1143000" lvl="2" indent="-228600">
              <a:buAutoNum type="arabicParenR"/>
            </a:pPr>
            <a:r>
              <a:rPr lang="en-US" b="0" i="0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Get a free hardware token. We’ve got those at our table in the ballroom today!</a:t>
            </a:r>
          </a:p>
          <a:p>
            <a:pPr marL="228600" indent="-228600">
              <a:buAutoNum type="arabicParenR"/>
            </a:pPr>
            <a:r>
              <a:rPr lang="en-US" b="1" dirty="0"/>
              <a:t>Switch.</a:t>
            </a:r>
            <a:r>
              <a:rPr lang="en-US" dirty="0"/>
              <a:t> If you ever want to change which device you’re using for Duo verification, just tap the “Other Options” link on the Duo prompt.</a:t>
            </a:r>
          </a:p>
          <a:p>
            <a:pPr marL="685800" lvl="1" indent="-228600">
              <a:buAutoNum type="arabicParenR"/>
            </a:pPr>
            <a:r>
              <a:rPr lang="en-US" dirty="0"/>
              <a:t>You can also use that link to register a new device.</a:t>
            </a:r>
          </a:p>
          <a:p>
            <a:pPr marL="228600" lvl="0" indent="-228600">
              <a:buAutoNum type="arabicParenR"/>
            </a:pPr>
            <a:r>
              <a:rPr lang="en-US" b="1" dirty="0"/>
              <a:t>Remember me. </a:t>
            </a:r>
            <a:r>
              <a:rPr lang="en-US" dirty="0"/>
              <a:t>You’ve probably all used the “Yes, this is my device” button. Super helpful so Duo will remember you for 7 days in that application. </a:t>
            </a:r>
          </a:p>
          <a:p>
            <a:pPr marL="685800" lvl="1" indent="-228600">
              <a:buAutoNum type="arabicParenR"/>
            </a:pPr>
            <a:r>
              <a:rPr lang="en-US" dirty="0"/>
              <a:t>Be mindful of when you click that. If you happen to be on someone else’s computer or a public computer, make sure you choose “No” at that step.</a:t>
            </a:r>
            <a:endParaRPr lang="en-US" b="0" i="0" dirty="0">
              <a:solidFill>
                <a:srgbClr val="2B2B2B"/>
              </a:solidFill>
              <a:effectLst/>
              <a:highlight>
                <a:srgbClr val="FFFFFF"/>
              </a:highlight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Source Sans Pro"/>
              <a:ea typeface="ＭＳ Ｐゴシック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3A1A-F48B-4386-A845-ED2392E6E1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1 Present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3500" y="381000"/>
            <a:ext cx="10363200" cy="1905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6000"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B354C512-4C2F-9861-30EE-5770A1088D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500" y="2758961"/>
            <a:ext cx="10363200" cy="580608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5" name="Presenter Details">
            <a:extLst>
              <a:ext uri="{FF2B5EF4-FFF2-40B4-BE49-F238E27FC236}">
                <a16:creationId xmlns:a16="http://schemas.microsoft.com/office/drawing/2014/main" id="{61A31612-B226-1E79-4EBB-96EC68DD4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33500" y="3345180"/>
            <a:ext cx="10363200" cy="1737624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None/>
              <a:defRPr sz="2333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Title, Department Name, Email Address]</a:t>
            </a:r>
          </a:p>
        </p:txBody>
      </p:sp>
      <p:sp>
        <p:nvSpPr>
          <p:cNvPr id="17" name="Event Info">
            <a:extLst>
              <a:ext uri="{FF2B5EF4-FFF2-40B4-BE49-F238E27FC236}">
                <a16:creationId xmlns:a16="http://schemas.microsoft.com/office/drawing/2014/main" id="{3A8BB746-FF98-29D0-2833-F3B56507F0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33500" y="5455920"/>
            <a:ext cx="10363200" cy="1024057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33"/>
              </a:spcAft>
              <a:buNone/>
              <a:defRPr sz="1667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[Click to edit Event Title or Audience Name, Presentation Location, Presentation Date]</a:t>
            </a:r>
          </a:p>
        </p:txBody>
      </p:sp>
      <p:pic>
        <p:nvPicPr>
          <p:cNvPr id="14" name="UO Logo" descr="University of Oregon &quot;O&quot; logo">
            <a:extLst>
              <a:ext uri="{FF2B5EF4-FFF2-40B4-BE49-F238E27FC236}">
                <a16:creationId xmlns:a16="http://schemas.microsoft.com/office/drawing/2014/main" id="{CE4E86F8-BFE7-B4E5-7916-FBD2DF7754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2" name="Solid Bar">
            <a:extLst>
              <a:ext uri="{FF2B5EF4-FFF2-40B4-BE49-F238E27FC236}">
                <a16:creationId xmlns:a16="http://schemas.microsoft.com/office/drawing/2014/main" id="{A2C3551D-4CB6-6AA0-E684-ACBACB91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762000" cy="6096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16" name="Divider">
            <a:extLst>
              <a:ext uri="{FF2B5EF4-FFF2-40B4-BE49-F238E27FC236}">
                <a16:creationId xmlns:a16="http://schemas.microsoft.com/office/drawing/2014/main" id="{D07AF623-6BE4-54D9-52A3-E7DCE6416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497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800600"/>
            <a:ext cx="10972800" cy="5667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2800" cy="4114800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367338"/>
            <a:ext cx="10972800" cy="804862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29897949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2538815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(1 Presen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Name">
            <a:extLst>
              <a:ext uri="{FF2B5EF4-FFF2-40B4-BE49-F238E27FC236}">
                <a16:creationId xmlns:a16="http://schemas.microsoft.com/office/drawing/2014/main" id="{B1C5C5CA-36B8-46FE-106A-2660F37AA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964712"/>
            <a:ext cx="103632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[Presenter Name]</a:t>
            </a:r>
          </a:p>
        </p:txBody>
      </p:sp>
      <p:sp>
        <p:nvSpPr>
          <p:cNvPr id="18" name="Presenter Details">
            <a:extLst>
              <a:ext uri="{FF2B5EF4-FFF2-40B4-BE49-F238E27FC236}">
                <a16:creationId xmlns:a16="http://schemas.microsoft.com/office/drawing/2014/main" id="{B70B57F2-DE72-8DD9-1903-2E3E0A207D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2681972"/>
            <a:ext cx="10363200" cy="2715528"/>
          </a:xfrm>
        </p:spPr>
        <p:txBody>
          <a:bodyPr tIns="45720" r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3000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Title, Department Name, Email Address, etc.]</a:t>
            </a:r>
          </a:p>
        </p:txBody>
      </p:sp>
      <p:pic>
        <p:nvPicPr>
          <p:cNvPr id="16" name="UO Logo" descr="University of Oregon &quot;O&quot; logo">
            <a:extLst>
              <a:ext uri="{FF2B5EF4-FFF2-40B4-BE49-F238E27FC236}">
                <a16:creationId xmlns:a16="http://schemas.microsoft.com/office/drawing/2014/main" id="{06D8A302-1D74-CE20-EB50-E393CFF1E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5" name="Solid Bar">
            <a:extLst>
              <a:ext uri="{FF2B5EF4-FFF2-40B4-BE49-F238E27FC236}">
                <a16:creationId xmlns:a16="http://schemas.microsoft.com/office/drawing/2014/main" id="{F94FCC82-795E-5A59-6F2A-E5DED31BA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762000" cy="6096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2" name="Divider">
            <a:extLst>
              <a:ext uri="{FF2B5EF4-FFF2-40B4-BE49-F238E27FC236}">
                <a16:creationId xmlns:a16="http://schemas.microsoft.com/office/drawing/2014/main" id="{2AA03CBC-C74D-41ED-EDEE-062E4A539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150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(2 Presen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08E29F8-66D6-09CA-DD40-28BB3219B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571500"/>
            <a:ext cx="103632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[Presenters]</a:t>
            </a:r>
          </a:p>
        </p:txBody>
      </p:sp>
      <p:sp>
        <p:nvSpPr>
          <p:cNvPr id="6" name="Presenter 1 Name">
            <a:extLst>
              <a:ext uri="{FF2B5EF4-FFF2-40B4-BE49-F238E27FC236}">
                <a16:creationId xmlns:a16="http://schemas.microsoft.com/office/drawing/2014/main" id="{FFEFD1E4-8315-7750-EB26-DB9F20B8B9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500" y="2286000"/>
            <a:ext cx="4953000" cy="533400"/>
          </a:xfrm>
        </p:spPr>
        <p:txBody>
          <a:bodyPr tIns="45720" rIns="4572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solidFill>
                  <a:srgbClr val="007030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1 Name]</a:t>
            </a:r>
          </a:p>
        </p:txBody>
      </p:sp>
      <p:sp>
        <p:nvSpPr>
          <p:cNvPr id="7" name="Presenter 1 Details">
            <a:extLst>
              <a:ext uri="{FF2B5EF4-FFF2-40B4-BE49-F238E27FC236}">
                <a16:creationId xmlns:a16="http://schemas.microsoft.com/office/drawing/2014/main" id="{1A5CAC59-B1C7-79B5-1878-AE7DF8298F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3500" y="2886654"/>
            <a:ext cx="4953000" cy="2424211"/>
          </a:xfrm>
        </p:spPr>
        <p:txBody>
          <a:bodyPr tIns="45720" rIns="4572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None/>
              <a:defRPr sz="2667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1 Title, Department Name, Email Address, etc.]</a:t>
            </a:r>
          </a:p>
        </p:txBody>
      </p:sp>
      <p:sp>
        <p:nvSpPr>
          <p:cNvPr id="10" name="Presenter 2 Name">
            <a:extLst>
              <a:ext uri="{FF2B5EF4-FFF2-40B4-BE49-F238E27FC236}">
                <a16:creationId xmlns:a16="http://schemas.microsoft.com/office/drawing/2014/main" id="{5F9DF8F2-BCFB-2A3B-B6F0-E72775E4C3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43700" y="2286000"/>
            <a:ext cx="4953000" cy="533400"/>
          </a:xfrm>
        </p:spPr>
        <p:txBody>
          <a:bodyPr tIns="45720" rIns="4572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solidFill>
                  <a:srgbClr val="007030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2 Name]</a:t>
            </a:r>
          </a:p>
        </p:txBody>
      </p:sp>
      <p:sp>
        <p:nvSpPr>
          <p:cNvPr id="12" name="Presenter 2 Details">
            <a:extLst>
              <a:ext uri="{FF2B5EF4-FFF2-40B4-BE49-F238E27FC236}">
                <a16:creationId xmlns:a16="http://schemas.microsoft.com/office/drawing/2014/main" id="{23C52BC7-FBBE-2DC5-000A-3ABC2A5D7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43700" y="2886654"/>
            <a:ext cx="4953000" cy="2424210"/>
          </a:xfrm>
        </p:spPr>
        <p:txBody>
          <a:bodyPr tIns="45720" rIns="4572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667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2 Title, Department Name, Email Address, etc.]</a:t>
            </a:r>
          </a:p>
        </p:txBody>
      </p:sp>
      <p:pic>
        <p:nvPicPr>
          <p:cNvPr id="16" name="UO Logo" descr="University of Oregon &quot;O&quot; logo">
            <a:extLst>
              <a:ext uri="{FF2B5EF4-FFF2-40B4-BE49-F238E27FC236}">
                <a16:creationId xmlns:a16="http://schemas.microsoft.com/office/drawing/2014/main" id="{06D8A302-1D74-CE20-EB50-E393CFF1E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5" name="Solid Bar">
            <a:extLst>
              <a:ext uri="{FF2B5EF4-FFF2-40B4-BE49-F238E27FC236}">
                <a16:creationId xmlns:a16="http://schemas.microsoft.com/office/drawing/2014/main" id="{F94FCC82-795E-5A59-6F2A-E5DED31BA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762000" cy="6096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9" name="Divider">
            <a:extLst>
              <a:ext uri="{FF2B5EF4-FFF2-40B4-BE49-F238E27FC236}">
                <a16:creationId xmlns:a16="http://schemas.microsoft.com/office/drawing/2014/main" id="{37EDA5EC-1973-B35B-4B16-F97CE5B0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45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2 Presenter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3500" y="381000"/>
            <a:ext cx="10363200" cy="1905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6000"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5" name="Presenter 1">
            <a:extLst>
              <a:ext uri="{FF2B5EF4-FFF2-40B4-BE49-F238E27FC236}">
                <a16:creationId xmlns:a16="http://schemas.microsoft.com/office/drawing/2014/main" id="{3A8A0914-1F8A-2E0E-CBC5-871812186E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33500" y="2758440"/>
            <a:ext cx="4953000" cy="571500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1 Name]</a:t>
            </a:r>
          </a:p>
        </p:txBody>
      </p:sp>
      <p:sp>
        <p:nvSpPr>
          <p:cNvPr id="7" name="Presenter 1 Details">
            <a:extLst>
              <a:ext uri="{FF2B5EF4-FFF2-40B4-BE49-F238E27FC236}">
                <a16:creationId xmlns:a16="http://schemas.microsoft.com/office/drawing/2014/main" id="{8452FF40-4FA4-CC5C-9136-2BBD8CEFDD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3500" y="3345180"/>
            <a:ext cx="4953000" cy="1709420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None/>
              <a:defRPr sz="2333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1 Title, Department Name, Email Address]</a:t>
            </a:r>
          </a:p>
        </p:txBody>
      </p:sp>
      <p:sp>
        <p:nvSpPr>
          <p:cNvPr id="9" name="Presenter 2">
            <a:extLst>
              <a:ext uri="{FF2B5EF4-FFF2-40B4-BE49-F238E27FC236}">
                <a16:creationId xmlns:a16="http://schemas.microsoft.com/office/drawing/2014/main" id="{9BB2EC3C-778D-C4D0-C877-C38F28B323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3699" y="2758440"/>
            <a:ext cx="4953000" cy="571500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2 Name]</a:t>
            </a:r>
          </a:p>
        </p:txBody>
      </p:sp>
      <p:sp>
        <p:nvSpPr>
          <p:cNvPr id="10" name="Presenter 2 Details">
            <a:extLst>
              <a:ext uri="{FF2B5EF4-FFF2-40B4-BE49-F238E27FC236}">
                <a16:creationId xmlns:a16="http://schemas.microsoft.com/office/drawing/2014/main" id="{871B5835-C17B-B08E-F944-1A2D0D554F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43699" y="3345180"/>
            <a:ext cx="4953000" cy="1709420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None/>
              <a:defRPr sz="2333" b="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[Presenter 2 Title, Department Name, Email Address]</a:t>
            </a:r>
          </a:p>
        </p:txBody>
      </p:sp>
      <p:sp>
        <p:nvSpPr>
          <p:cNvPr id="15" name="Event Info">
            <a:extLst>
              <a:ext uri="{FF2B5EF4-FFF2-40B4-BE49-F238E27FC236}">
                <a16:creationId xmlns:a16="http://schemas.microsoft.com/office/drawing/2014/main" id="{499BC6DC-B5A3-EFAF-008B-6235C6D3E5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33500" y="5455920"/>
            <a:ext cx="10363200" cy="1024057"/>
          </a:xfrm>
        </p:spPr>
        <p:txBody>
          <a:bodyPr tIns="45720" rIns="4572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33"/>
              </a:spcAft>
              <a:buNone/>
              <a:defRPr sz="1667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[Event Title or Audience Name, Presentation Location, Presentation Date]</a:t>
            </a:r>
          </a:p>
        </p:txBody>
      </p:sp>
      <p:pic>
        <p:nvPicPr>
          <p:cNvPr id="14" name="UO Logo" descr="University of Oregon &quot;O&quot; logo">
            <a:extLst>
              <a:ext uri="{FF2B5EF4-FFF2-40B4-BE49-F238E27FC236}">
                <a16:creationId xmlns:a16="http://schemas.microsoft.com/office/drawing/2014/main" id="{CE4E86F8-BFE7-B4E5-7916-FBD2DF7754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2" name="Solid Bar">
            <a:extLst>
              <a:ext uri="{FF2B5EF4-FFF2-40B4-BE49-F238E27FC236}">
                <a16:creationId xmlns:a16="http://schemas.microsoft.com/office/drawing/2014/main" id="{A2C3551D-4CB6-6AA0-E684-ACBACB91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762000" cy="6096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16" name="Divider">
            <a:extLst>
              <a:ext uri="{FF2B5EF4-FFF2-40B4-BE49-F238E27FC236}">
                <a16:creationId xmlns:a16="http://schemas.microsoft.com/office/drawing/2014/main" id="{D07AF623-6BE4-54D9-52A3-E7DCE6416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126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[Title]</a:t>
            </a:r>
          </a:p>
        </p:txBody>
      </p:sp>
      <p:sp>
        <p:nvSpPr>
          <p:cNvPr id="3" name="Body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[Body 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303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ariant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[Title]</a:t>
            </a:r>
          </a:p>
        </p:txBody>
      </p:sp>
      <p:sp>
        <p:nvSpPr>
          <p:cNvPr id="3" name="Body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[Body 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UO Logo" descr="University of Oregon &quot;O&quot; logo">
            <a:extLst>
              <a:ext uri="{FF2B5EF4-FFF2-40B4-BE49-F238E27FC236}">
                <a16:creationId xmlns:a16="http://schemas.microsoft.com/office/drawing/2014/main" id="{CF6853C1-2C0B-3480-0C8E-176543DA0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" cy="381000"/>
          </a:xfrm>
          <a:prstGeom prst="rect">
            <a:avLst/>
          </a:prstGeom>
        </p:spPr>
      </p:pic>
      <p:sp>
        <p:nvSpPr>
          <p:cNvPr id="11" name="Solid Bar">
            <a:extLst>
              <a:ext uri="{FF2B5EF4-FFF2-40B4-BE49-F238E27FC236}">
                <a16:creationId xmlns:a16="http://schemas.microsoft.com/office/drawing/2014/main" id="{AEB7C3F3-87F6-E73C-8231-1BD3F839F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1000"/>
            <a:ext cx="381000" cy="6477000"/>
          </a:xfrm>
          <a:prstGeom prst="rect">
            <a:avLst/>
          </a:pr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12" name="Divider">
            <a:extLst>
              <a:ext uri="{FF2B5EF4-FFF2-40B4-BE49-F238E27FC236}">
                <a16:creationId xmlns:a16="http://schemas.microsoft.com/office/drawing/2014/main" id="{985D0975-97F2-8ED4-4EC8-FA80FC5BE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04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2000" y="2978150"/>
            <a:ext cx="10363200" cy="901700"/>
          </a:xfrm>
        </p:spPr>
        <p:txBody>
          <a:bodyPr rIns="45720" anchor="ctr" anchorCtr="0"/>
          <a:lstStyle>
            <a:lvl1pPr algn="l">
              <a:defRPr sz="5333" b="1" cap="none"/>
            </a:lvl1pPr>
          </a:lstStyle>
          <a:p>
            <a:r>
              <a:rPr lang="en-US"/>
              <a:t>[Section Title]</a:t>
            </a:r>
          </a:p>
        </p:txBody>
      </p:sp>
      <p:pic>
        <p:nvPicPr>
          <p:cNvPr id="8" name="UO Logo" descr="University of Oregon &quot;O&quot; logo">
            <a:extLst>
              <a:ext uri="{FF2B5EF4-FFF2-40B4-BE49-F238E27FC236}">
                <a16:creationId xmlns:a16="http://schemas.microsoft.com/office/drawing/2014/main" id="{E70E4A5F-FC7C-A981-6B92-E77D2AD18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" cy="381000"/>
          </a:xfrm>
          <a:prstGeom prst="rect">
            <a:avLst/>
          </a:prstGeom>
        </p:spPr>
      </p:pic>
      <p:sp>
        <p:nvSpPr>
          <p:cNvPr id="4" name="Solid Bar">
            <a:extLst>
              <a:ext uri="{FF2B5EF4-FFF2-40B4-BE49-F238E27FC236}">
                <a16:creationId xmlns:a16="http://schemas.microsoft.com/office/drawing/2014/main" id="{A9ECBBD3-1321-FDA5-0D55-083FE04F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1000"/>
            <a:ext cx="381000" cy="6477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6" name="Divider">
            <a:extLst>
              <a:ext uri="{FF2B5EF4-FFF2-40B4-BE49-F238E27FC236}">
                <a16:creationId xmlns:a16="http://schemas.microsoft.com/office/drawing/2014/main" id="{79FBBE06-DE9B-99C9-A710-0E7EFAEEB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7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9000" y="2133600"/>
            <a:ext cx="10363200" cy="1371600"/>
          </a:xfrm>
        </p:spPr>
        <p:txBody>
          <a:bodyPr anchor="b" anchorCtr="0"/>
          <a:lstStyle>
            <a:lvl1pPr algn="l">
              <a:defRPr sz="5333" b="1" cap="none"/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>
          <a:xfrm>
            <a:off x="889000" y="3505202"/>
            <a:ext cx="10363200" cy="1500187"/>
          </a:xfrm>
        </p:spPr>
        <p:txBody>
          <a:bodyPr anchor="t" anchorCtr="0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182" indent="0">
              <a:buNone/>
              <a:defRPr sz="1800"/>
            </a:lvl2pPr>
            <a:lvl3pPr marL="914363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[Subtitle]</a:t>
            </a:r>
          </a:p>
        </p:txBody>
      </p:sp>
      <p:pic>
        <p:nvPicPr>
          <p:cNvPr id="5" name="UO Logo" descr="University of Oregon &quot;O&quot; logo">
            <a:extLst>
              <a:ext uri="{FF2B5EF4-FFF2-40B4-BE49-F238E27FC236}">
                <a16:creationId xmlns:a16="http://schemas.microsoft.com/office/drawing/2014/main" id="{6179C6D6-EE39-1D17-EC83-2B566CFCF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" cy="381000"/>
          </a:xfrm>
          <a:prstGeom prst="rect">
            <a:avLst/>
          </a:prstGeom>
        </p:spPr>
      </p:pic>
      <p:sp>
        <p:nvSpPr>
          <p:cNvPr id="4" name="Solid Bar">
            <a:extLst>
              <a:ext uri="{FF2B5EF4-FFF2-40B4-BE49-F238E27FC236}">
                <a16:creationId xmlns:a16="http://schemas.microsoft.com/office/drawing/2014/main" id="{A9ECBBD3-1321-FDA5-0D55-083FE04F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1000"/>
            <a:ext cx="381000" cy="6477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6" name="Divider">
            <a:extLst>
              <a:ext uri="{FF2B5EF4-FFF2-40B4-BE49-F238E27FC236}">
                <a16:creationId xmlns:a16="http://schemas.microsoft.com/office/drawing/2014/main" id="{55F090DA-B13A-BCF0-0354-C3FB4D9C1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911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Group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158240" y="2978150"/>
            <a:ext cx="10398760" cy="901700"/>
          </a:xfrm>
        </p:spPr>
        <p:txBody>
          <a:bodyPr rIns="45720" anchor="ctr" anchorCtr="0"/>
          <a:lstStyle>
            <a:lvl1pPr algn="l">
              <a:defRPr sz="8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Group Title]</a:t>
            </a:r>
          </a:p>
        </p:txBody>
      </p:sp>
      <p:pic>
        <p:nvPicPr>
          <p:cNvPr id="3" name="UO Logo" descr="University of Oregon &quot;O&quot; logo">
            <a:extLst>
              <a:ext uri="{FF2B5EF4-FFF2-40B4-BE49-F238E27FC236}">
                <a16:creationId xmlns:a16="http://schemas.microsoft.com/office/drawing/2014/main" id="{E6C74185-7965-0FBE-E90D-A65CFF0642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5" name="Solid Bar">
            <a:extLst>
              <a:ext uri="{FF2B5EF4-FFF2-40B4-BE49-F238E27FC236}">
                <a16:creationId xmlns:a16="http://schemas.microsoft.com/office/drawing/2014/main" id="{3CC05A70-5521-336C-56BC-F636BCF9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2000"/>
            <a:ext cx="762000" cy="6096000"/>
          </a:xfrm>
          <a:prstGeom prst="rect">
            <a:avLst/>
          </a:prstGeom>
          <a:solidFill>
            <a:srgbClr val="FEE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7" name="Divider">
            <a:extLst>
              <a:ext uri="{FF2B5EF4-FFF2-40B4-BE49-F238E27FC236}">
                <a16:creationId xmlns:a16="http://schemas.microsoft.com/office/drawing/2014/main" id="{4E123FBA-F83B-EAF2-05FD-6E9CEDBC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0"/>
            <a:ext cx="76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182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[Title]</a:t>
            </a:r>
          </a:p>
        </p:txBody>
      </p:sp>
      <p:sp>
        <p:nvSpPr>
          <p:cNvPr id="3" name="Body 1"/>
          <p:cNvSpPr>
            <a:spLocks noGrp="1"/>
          </p:cNvSpPr>
          <p:nvPr>
            <p:ph sz="half" idx="1" hasCustomPrompt="1"/>
          </p:nvPr>
        </p:nvSpPr>
        <p:spPr>
          <a:xfrm>
            <a:off x="609602" y="1333500"/>
            <a:ext cx="5237019" cy="51435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3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[Body Text 1]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Body 2"/>
          <p:cNvSpPr>
            <a:spLocks noGrp="1"/>
          </p:cNvSpPr>
          <p:nvPr>
            <p:ph sz="half" idx="2" hasCustomPrompt="1"/>
          </p:nvPr>
        </p:nvSpPr>
        <p:spPr>
          <a:xfrm>
            <a:off x="6345384" y="1333500"/>
            <a:ext cx="5237016" cy="51435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3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[Body Text 2]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6204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09600" y="698500"/>
            <a:ext cx="10972800" cy="609600"/>
          </a:xfrm>
        </p:spPr>
        <p:txBody>
          <a:bodyPr/>
          <a:lstStyle/>
          <a:p>
            <a:r>
              <a:rPr lang="en-US"/>
              <a:t>[Title]</a:t>
            </a:r>
          </a:p>
        </p:txBody>
      </p:sp>
      <p:sp>
        <p:nvSpPr>
          <p:cNvPr id="3" name="Subtitle 1"/>
          <p:cNvSpPr>
            <a:spLocks noGrp="1"/>
          </p:cNvSpPr>
          <p:nvPr>
            <p:ph type="body" idx="1" hasCustomPrompt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000" b="1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[Subtitle 1]</a:t>
            </a:r>
          </a:p>
        </p:txBody>
      </p:sp>
      <p:sp>
        <p:nvSpPr>
          <p:cNvPr id="4" name="Body 1"/>
          <p:cNvSpPr>
            <a:spLocks noGrp="1"/>
          </p:cNvSpPr>
          <p:nvPr>
            <p:ph sz="half" idx="2" hasCustomPrompt="1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3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[Body Text 1]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000" b="1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[Subtitle 2]</a:t>
            </a:r>
          </a:p>
        </p:txBody>
      </p:sp>
      <p:sp>
        <p:nvSpPr>
          <p:cNvPr id="6" name="Body 2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3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[Body Text 2]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8588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71500"/>
            <a:ext cx="1104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[Title]</a:t>
            </a:r>
          </a:p>
        </p:txBody>
      </p:sp>
      <p:sp>
        <p:nvSpPr>
          <p:cNvPr id="1027" name="Body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333500"/>
            <a:ext cx="11049000" cy="51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[Body Text]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UO Logo" descr="University of Oregon &quot;O&quot; logo">
            <a:extLst>
              <a:ext uri="{FF2B5EF4-FFF2-40B4-BE49-F238E27FC236}">
                <a16:creationId xmlns:a16="http://schemas.microsoft.com/office/drawing/2014/main" id="{E301F3CA-2796-75B0-6EFB-558B4579A7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" cy="381000"/>
          </a:xfrm>
          <a:prstGeom prst="rect">
            <a:avLst/>
          </a:prstGeom>
        </p:spPr>
      </p:pic>
      <p:sp>
        <p:nvSpPr>
          <p:cNvPr id="11" name="Solid Bar">
            <a:extLst>
              <a:ext uri="{FF2B5EF4-FFF2-40B4-BE49-F238E27FC236}">
                <a16:creationId xmlns:a16="http://schemas.microsoft.com/office/drawing/2014/main" id="{E8A2FD40-6310-B92D-3516-3123F9E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0"/>
            <a:ext cx="11811000" cy="381000"/>
          </a:xfrm>
          <a:prstGeom prst="rect">
            <a:avLst/>
          </a:prstGeom>
          <a:solidFill>
            <a:srgbClr val="00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urce Sans Pro" panose="020B0503030403020204" pitchFamily="34" charset="0"/>
            </a:endParaRPr>
          </a:p>
        </p:txBody>
      </p:sp>
      <p:sp>
        <p:nvSpPr>
          <p:cNvPr id="13" name="Divider">
            <a:extLst>
              <a:ext uri="{FF2B5EF4-FFF2-40B4-BE49-F238E27FC236}">
                <a16:creationId xmlns:a16="http://schemas.microsoft.com/office/drawing/2014/main" id="{354EC6ED-4A81-A6EA-AA51-2045860EC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1000"/>
            <a:ext cx="12192000" cy="7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35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30"/>
          </a:solidFill>
          <a:latin typeface="Source Sans Pro" panose="020B0503030403020204" pitchFamily="34" charset="0"/>
          <a:ea typeface="ＭＳ Ｐゴシック" pitchFamily="-110" charset="-128"/>
          <a:cs typeface="Source Sans Pro" panose="020B0503030403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  <a:ea typeface="ＭＳ Ｐゴシック" pitchFamily="-110" charset="-128"/>
          <a:cs typeface="ＭＳ Ｐゴシック" pitchFamily="-110" charset="-128"/>
        </a:defRPr>
      </a:lvl5pPr>
      <a:lvl6pPr marL="4571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</a:defRPr>
      </a:lvl6pPr>
      <a:lvl7pPr marL="91436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</a:defRPr>
      </a:lvl7pPr>
      <a:lvl8pPr marL="137154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</a:defRPr>
      </a:lvl8pPr>
      <a:lvl9pPr marL="18287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76903"/>
          </a:solidFill>
          <a:latin typeface="Times" pitchFamily="48" charset="0"/>
        </a:defRPr>
      </a:lvl9pPr>
    </p:titleStyle>
    <p:bodyStyle>
      <a:lvl1pPr marL="342886" indent="-342886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Source Sans Pro" panose="020B0503030403020204" pitchFamily="34" charset="0"/>
          <a:ea typeface="ＭＳ Ｐゴシック" pitchFamily="-110" charset="-128"/>
          <a:cs typeface="Source Sans Pro" panose="020B0503030403020204" pitchFamily="34" charset="0"/>
        </a:defRPr>
      </a:lvl1pPr>
      <a:lvl2pPr marL="742920" indent="-285739" algn="l" rtl="0" eaLnBrk="1" fontAlgn="base" hangingPunct="1">
        <a:spcBef>
          <a:spcPts val="400"/>
        </a:spcBef>
        <a:spcAft>
          <a:spcPct val="0"/>
        </a:spcAft>
        <a:buChar char="–"/>
        <a:defRPr sz="3000">
          <a:solidFill>
            <a:schemeClr val="tx1"/>
          </a:solidFill>
          <a:latin typeface="Source Sans Pro" panose="020B0503030403020204" pitchFamily="34" charset="0"/>
          <a:ea typeface="ＭＳ Ｐゴシック" pitchFamily="-110" charset="-128"/>
        </a:defRPr>
      </a:lvl2pPr>
      <a:lvl3pPr marL="1142954" indent="-228591" algn="l" rtl="0" eaLnBrk="1" fontAlgn="base" hangingPunct="1">
        <a:spcBef>
          <a:spcPts val="400"/>
        </a:spcBef>
        <a:spcAft>
          <a:spcPct val="0"/>
        </a:spcAft>
        <a:buChar char="•"/>
        <a:defRPr sz="3000">
          <a:solidFill>
            <a:schemeClr val="tx1"/>
          </a:solidFill>
          <a:latin typeface="Source Sans Pro" panose="020B0503030403020204" pitchFamily="34" charset="0"/>
          <a:ea typeface="ＭＳ Ｐゴシック" pitchFamily="-110" charset="-128"/>
        </a:defRPr>
      </a:lvl3pPr>
      <a:lvl4pPr marL="1600136" indent="-228591" algn="l" rtl="0" eaLnBrk="1" fontAlgn="base" hangingPunct="1">
        <a:spcBef>
          <a:spcPts val="400"/>
        </a:spcBef>
        <a:spcAft>
          <a:spcPct val="0"/>
        </a:spcAft>
        <a:buChar char="–"/>
        <a:defRPr sz="3000">
          <a:solidFill>
            <a:schemeClr val="tx1"/>
          </a:solidFill>
          <a:latin typeface="Source Sans Pro" panose="020B0503030403020204" pitchFamily="34" charset="0"/>
          <a:ea typeface="ＭＳ Ｐゴシック" pitchFamily="-110" charset="-128"/>
        </a:defRPr>
      </a:lvl4pPr>
      <a:lvl5pPr marL="2057318" indent="-228591" algn="l" rtl="0" eaLnBrk="1" fontAlgn="base" hangingPunct="1">
        <a:spcBef>
          <a:spcPts val="400"/>
        </a:spcBef>
        <a:spcAft>
          <a:spcPct val="0"/>
        </a:spcAft>
        <a:buChar char="»"/>
        <a:defRPr sz="3000">
          <a:solidFill>
            <a:schemeClr val="tx1"/>
          </a:solidFill>
          <a:latin typeface="Source Sans Pro" panose="020B0503030403020204" pitchFamily="34" charset="0"/>
          <a:ea typeface="ＭＳ Ｐゴシック" pitchFamily="-110" charset="-128"/>
        </a:defRPr>
      </a:lvl5pPr>
      <a:lvl6pPr marL="2514499" indent="-22859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60066"/>
          </a:solidFill>
          <a:latin typeface="+mn-lt"/>
        </a:defRPr>
      </a:lvl6pPr>
      <a:lvl7pPr marL="2971681" indent="-22859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60066"/>
          </a:solidFill>
          <a:latin typeface="+mn-lt"/>
        </a:defRPr>
      </a:lvl7pPr>
      <a:lvl8pPr marL="3428863" indent="-22859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60066"/>
          </a:solidFill>
          <a:latin typeface="+mn-lt"/>
        </a:defRPr>
      </a:lvl8pPr>
      <a:lvl9pPr marL="3886045" indent="-22859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1062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ervice.uoregon.edu/TDClient/2030/Portal/KB/ArticleDet?ID=4101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accessibility.uoregon.edu/training/web" TargetMode="External"/><Relationship Id="rId2" Type="http://schemas.openxmlformats.org/officeDocument/2006/relationships/hyperlink" Target="https://digitalaccessibility.uoregon.edu/training/conten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accessibility.uoregon.edu/" TargetMode="External"/><Relationship Id="rId5" Type="http://schemas.openxmlformats.org/officeDocument/2006/relationships/hyperlink" Target="mailto:ictaccess@uoregon.edu" TargetMode="External"/><Relationship Id="rId4" Type="http://schemas.openxmlformats.org/officeDocument/2006/relationships/hyperlink" Target="https://digitalaccessibility.uoregon.edu/procure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3278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ffice.uoregon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53A9E28F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uoregon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uoregon.edu/faculty-staf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14041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2fa.directory/u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e.uoregon.edu/" TargetMode="External"/><Relationship Id="rId3" Type="http://schemas.openxmlformats.org/officeDocument/2006/relationships/hyperlink" Target="https://service.uoregon.edu/TDClient/2030/Portal/KB/ArticleDet?ID=132001" TargetMode="External"/><Relationship Id="rId7" Type="http://schemas.openxmlformats.org/officeDocument/2006/relationships/hyperlink" Target="https://livehelp.uoregon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assrooms.uoregon.edu/" TargetMode="External"/><Relationship Id="rId5" Type="http://schemas.openxmlformats.org/officeDocument/2006/relationships/hyperlink" Target="https://service.uoregon.edu/TDClient/2030/Portal/KB/ArticleDet?ID=101085" TargetMode="External"/><Relationship Id="rId4" Type="http://schemas.openxmlformats.org/officeDocument/2006/relationships/hyperlink" Target="https://service.uoregon.edu/TDClient/2030/Portal/KB/ArticleDet?ID=3170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1320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uoregon.edu/TDClient/2030/Portal/KB/ArticleDet?ID=10108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hyperlink" Target="https://service.uoregon.edu/TDClient/2030/Portal/KB/ArticleDet?ID=317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.uoregon.edu/" TargetMode="External"/><Relationship Id="rId2" Type="http://schemas.microsoft.com/office/2018/10/relationships/comments" Target="../comments/modernComment_133_202C891B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orkplaceADA@uorego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r.uoregon.edu/interactive-disability-accommodation-pro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uckid.uoregon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uckweb.uoregon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58EF6BB-2DF5-B302-6056-B5FD1D4D8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880" y="207375"/>
            <a:ext cx="7449820" cy="1905000"/>
          </a:xfrm>
        </p:spPr>
        <p:txBody>
          <a:bodyPr/>
          <a:lstStyle/>
          <a:p>
            <a:pPr algn="r"/>
            <a:r>
              <a:rPr lang="en-US" sz="6000" b="1">
                <a:solidFill>
                  <a:schemeClr val="tx2"/>
                </a:solidFill>
                <a:latin typeface="Source Sans Pro"/>
                <a:ea typeface="Source Sans Pro"/>
                <a:cs typeface="+mj-cs"/>
              </a:rPr>
              <a:t>Getting Started with Technology at the UO</a:t>
            </a:r>
            <a:endParaRPr lang="en-US"/>
          </a:p>
        </p:txBody>
      </p:sp>
      <p:pic>
        <p:nvPicPr>
          <p:cNvPr id="5" name="Picture 4" descr="UO Duck mascot using a computer">
            <a:extLst>
              <a:ext uri="{FF2B5EF4-FFF2-40B4-BE49-F238E27FC236}">
                <a16:creationId xmlns:a16="http://schemas.microsoft.com/office/drawing/2014/main" id="{660FCC34-BC73-F1B4-1A98-FB1BCBF0A3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412240"/>
            <a:ext cx="4652175" cy="46521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BEBBF6-8BE2-3A2B-CCF6-0D2A868592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70784" y="2164565"/>
            <a:ext cx="3825915" cy="1238393"/>
          </a:xfrm>
        </p:spPr>
        <p:txBody>
          <a:bodyPr/>
          <a:lstStyle/>
          <a:p>
            <a:pPr algn="r"/>
            <a:r>
              <a:rPr lang="en-US" sz="3200" i="1">
                <a:solidFill>
                  <a:schemeClr val="tx2"/>
                </a:solidFill>
                <a:latin typeface="Source Sans Pro"/>
                <a:ea typeface="ＭＳ Ｐゴシック"/>
              </a:rPr>
              <a:t>Information Services</a:t>
            </a:r>
          </a:p>
          <a:p>
            <a:pPr algn="r"/>
            <a:r>
              <a:rPr lang="en-US" sz="3200" b="1" i="1">
                <a:solidFill>
                  <a:schemeClr val="tx2"/>
                </a:solidFill>
                <a:latin typeface="Source Sans Pro"/>
                <a:ea typeface="Source Sans Pro"/>
              </a:rPr>
              <a:t>April 9, 2024</a:t>
            </a:r>
            <a:endParaRPr lang="en-US" sz="32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96FA4B-F8CF-B2D8-AA57-A8762DE90A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06174" y="4745626"/>
            <a:ext cx="7123317" cy="1904999"/>
          </a:xfrm>
        </p:spPr>
        <p:txBody>
          <a:bodyPr/>
          <a:lstStyle/>
          <a:p>
            <a:r>
              <a:rPr lang="en-US" sz="2400" b="1" dirty="0">
                <a:latin typeface="Source Sans Pro"/>
                <a:ea typeface="ＭＳ Ｐゴシック"/>
              </a:rPr>
              <a:t>Presenters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ＭＳ Ｐゴシック"/>
              </a:rPr>
              <a:t>Shandon Bates </a:t>
            </a:r>
            <a:r>
              <a:rPr lang="en-US" sz="2000" i="1" dirty="0">
                <a:latin typeface="Source Sans Pro"/>
                <a:ea typeface="ＭＳ Ｐゴシック"/>
              </a:rPr>
              <a:t>(he/him)</a:t>
            </a:r>
            <a:r>
              <a:rPr lang="en-US" sz="2000" dirty="0">
                <a:latin typeface="Source Sans Pro"/>
                <a:ea typeface="ＭＳ Ｐゴシック"/>
              </a:rPr>
              <a:t>, Director of USS–Academic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ＭＳ Ｐゴシック"/>
              </a:rPr>
              <a:t>Henry Mills </a:t>
            </a:r>
            <a:r>
              <a:rPr lang="en-US" sz="2000" i="1" dirty="0">
                <a:latin typeface="Source Sans Pro"/>
                <a:ea typeface="ＭＳ Ｐゴシック"/>
              </a:rPr>
              <a:t>(they/them)</a:t>
            </a:r>
            <a:r>
              <a:rPr lang="en-US" sz="2000" dirty="0">
                <a:latin typeface="Source Sans Pro"/>
                <a:ea typeface="ＭＳ Ｐゴシック"/>
              </a:rPr>
              <a:t>, Classroom Technology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ＭＳ Ｐゴシック"/>
              </a:rPr>
              <a:t>Nancy Novitski (</a:t>
            </a:r>
            <a:r>
              <a:rPr lang="en-US" sz="2000" i="1" dirty="0">
                <a:latin typeface="Source Sans Pro"/>
                <a:ea typeface="ＭＳ Ｐゴシック"/>
              </a:rPr>
              <a:t>she/her), </a:t>
            </a:r>
            <a:r>
              <a:rPr lang="en-US" sz="2000" dirty="0">
                <a:latin typeface="Source Sans Pro"/>
                <a:ea typeface="ＭＳ Ｐゴシック"/>
              </a:rPr>
              <a:t>Strategic Communications Specialist</a:t>
            </a:r>
            <a:r>
              <a:rPr lang="en-US" sz="2000" i="1" dirty="0">
                <a:latin typeface="Source Sans Pro"/>
                <a:ea typeface="ＭＳ Ｐゴシック"/>
              </a:rPr>
              <a:t> </a:t>
            </a:r>
            <a:endParaRPr lang="en-US" sz="2000" dirty="0">
              <a:latin typeface="Source Sans Pro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ＭＳ Ｐゴシック"/>
              </a:rPr>
              <a:t>Leland VanBrunt </a:t>
            </a:r>
            <a:r>
              <a:rPr lang="en-US" sz="2000" i="1" dirty="0">
                <a:latin typeface="Source Sans Pro"/>
                <a:ea typeface="ＭＳ Ｐゴシック"/>
              </a:rPr>
              <a:t>(he/him)</a:t>
            </a:r>
            <a:r>
              <a:rPr lang="en-US" sz="2000" dirty="0">
                <a:latin typeface="Source Sans Pro"/>
                <a:ea typeface="ＭＳ Ｐゴシック"/>
              </a:rPr>
              <a:t>, </a:t>
            </a:r>
            <a:r>
              <a:rPr lang="en-US" sz="2000" dirty="0">
                <a:latin typeface="Source Sans Pro"/>
                <a:ea typeface="Source Sans Pro"/>
              </a:rPr>
              <a:t>Senior IT Compliance Analyst</a:t>
            </a:r>
          </a:p>
        </p:txBody>
      </p:sp>
    </p:spTree>
    <p:extLst>
      <p:ext uri="{BB962C8B-B14F-4D97-AF65-F5344CB8AC3E}">
        <p14:creationId xmlns:p14="http://schemas.microsoft.com/office/powerpoint/2010/main" val="22513820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E363C7C-0CA1-5E01-2A89-16579F30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11049000" cy="5125064"/>
          </a:xfrm>
        </p:spPr>
        <p:txBody>
          <a:bodyPr/>
          <a:lstStyle/>
          <a:p>
            <a:pPr marL="342281" indent="-285115">
              <a:buFont typeface="Arial" panose="020B0604020202020204" pitchFamily="34" charset="0"/>
              <a:buChar char="•"/>
            </a:pPr>
            <a:r>
              <a:rPr lang="en-US" sz="3200" b="1" i="0" dirty="0">
                <a:effectLst/>
                <a:latin typeface="Source Sans Pro"/>
                <a:ea typeface="ＭＳ Ｐゴシック"/>
              </a:rPr>
              <a:t>Disaster-proof your login.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Write down passcodes from the Duo Mobile app and store securely.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Register a free </a:t>
            </a:r>
            <a:r>
              <a:rPr lang="en-US" sz="2600" dirty="0">
                <a:latin typeface="Source Sans Pro"/>
                <a:ea typeface="ＭＳ Ｐゴシック"/>
                <a:hlinkClick r:id="rId3"/>
              </a:rPr>
              <a:t>hardware token</a:t>
            </a:r>
            <a:r>
              <a:rPr lang="en-US" sz="2600" dirty="0">
                <a:latin typeface="Source Sans Pro"/>
                <a:ea typeface="ＭＳ Ｐゴシック"/>
              </a:rPr>
              <a:t> as a backup.</a:t>
            </a:r>
          </a:p>
          <a:p>
            <a:r>
              <a:rPr lang="en-US" sz="3200" b="1" dirty="0">
                <a:latin typeface="Source Sans Pro"/>
                <a:ea typeface="ＭＳ Ｐゴシック"/>
              </a:rPr>
              <a:t>Switch between Duo methods when logging in.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Use the </a:t>
            </a:r>
            <a:r>
              <a:rPr lang="en-US" sz="2600" b="1" i="0" dirty="0">
                <a:effectLst/>
                <a:latin typeface="Source Sans Pro"/>
                <a:ea typeface="ＭＳ Ｐゴシック"/>
              </a:rPr>
              <a:t>Other options 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link.</a:t>
            </a:r>
          </a:p>
          <a:p>
            <a:pPr marL="342281" indent="-285115">
              <a:buFont typeface="Arial" panose="020B0604020202020204" pitchFamily="34" charset="0"/>
              <a:buChar char="•"/>
            </a:pPr>
            <a:r>
              <a:rPr lang="en-US" sz="3200" b="1" dirty="0">
                <a:latin typeface="Source Sans Pro"/>
                <a:ea typeface="ＭＳ Ｐゴシック"/>
              </a:rPr>
              <a:t>Use “Remember me” wisely.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On your own device, choose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 </a:t>
            </a:r>
            <a:r>
              <a:rPr lang="en-US" sz="2600" b="1" i="0" dirty="0">
                <a:effectLst/>
                <a:latin typeface="Source Sans Pro"/>
                <a:ea typeface="ＭＳ Ｐゴシック"/>
              </a:rPr>
              <a:t>Yes, this is my device 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on the Duo prompt.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On public computers, choose </a:t>
            </a:r>
            <a:r>
              <a:rPr lang="en-US" sz="2600" b="1" i="0" dirty="0">
                <a:effectLst/>
                <a:latin typeface="Source Sans Pro"/>
                <a:ea typeface="ＭＳ Ｐゴシック"/>
              </a:rPr>
              <a:t>No, other people use this device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.</a:t>
            </a:r>
          </a:p>
          <a:p>
            <a:pPr marL="57166" indent="0">
              <a:buNone/>
            </a:pPr>
            <a:endParaRPr lang="en-US" sz="3200" b="0" i="0" dirty="0">
              <a:effectLst/>
              <a:latin typeface="Source Sans Pro"/>
              <a:ea typeface="ＭＳ Ｐゴシック"/>
            </a:endParaRPr>
          </a:p>
          <a:p>
            <a:pPr marL="57166" indent="0">
              <a:buNone/>
            </a:pPr>
            <a:r>
              <a:rPr lang="en-US" sz="3200" b="0" i="0" dirty="0">
                <a:effectLst/>
                <a:latin typeface="Source Sans Pro"/>
                <a:ea typeface="ＭＳ Ｐゴシック"/>
              </a:rPr>
              <a:t>Learn more </a:t>
            </a:r>
            <a:r>
              <a:rPr lang="en-US" sz="3200" b="0" i="0" dirty="0">
                <a:effectLst/>
                <a:latin typeface="Source Sans Pro"/>
                <a:ea typeface="ＭＳ Ｐゴシック"/>
                <a:hlinkClick r:id="rId4"/>
              </a:rPr>
              <a:t>Duo tips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3C6B81-D036-4FE3-B377-0315F790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6096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ource Sans Pro"/>
                <a:ea typeface="ＭＳ Ｐゴシック"/>
              </a:rPr>
              <a:t>Tips for Optimizing Duo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308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BD7D5C-45F8-C044-65BB-41AD855B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976231"/>
            <a:ext cx="11049000" cy="609600"/>
          </a:xfrm>
        </p:spPr>
        <p:txBody>
          <a:bodyPr/>
          <a:lstStyle/>
          <a:p>
            <a:r>
              <a:rPr lang="en-US"/>
              <a:t>UO Service Portal</a:t>
            </a:r>
          </a:p>
        </p:txBody>
      </p:sp>
      <p:pic>
        <p:nvPicPr>
          <p:cNvPr id="10" name="Picture 9" descr="Header of the UO Service Portal website. ">
            <a:extLst>
              <a:ext uri="{FF2B5EF4-FFF2-40B4-BE49-F238E27FC236}">
                <a16:creationId xmlns:a16="http://schemas.microsoft.com/office/drawing/2014/main" id="{01729CEE-57BC-1F8C-E2F0-29B935B64E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3882" cy="156375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96A24-A268-5BB6-C0D6-021E4565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751590"/>
            <a:ext cx="11049000" cy="3728723"/>
          </a:xfrm>
        </p:spPr>
        <p:txBody>
          <a:bodyPr/>
          <a:lstStyle/>
          <a:p>
            <a:r>
              <a:rPr lang="en-US" sz="3200" b="1" dirty="0"/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service.uoregon.edu</a:t>
            </a:r>
            <a:endParaRPr lang="en-US" sz="3200" dirty="0"/>
          </a:p>
          <a:p>
            <a:r>
              <a:rPr lang="en-US" sz="3200" dirty="0"/>
              <a:t>Find </a:t>
            </a:r>
            <a:r>
              <a:rPr lang="en-US" sz="3200" b="1" dirty="0"/>
              <a:t>how-to information </a:t>
            </a:r>
            <a:r>
              <a:rPr lang="en-US" sz="3200" dirty="0"/>
              <a:t>in the knowledge base to resolve many common issues yourself.</a:t>
            </a:r>
          </a:p>
          <a:p>
            <a:r>
              <a:rPr lang="en-US" sz="3200" b="1" dirty="0"/>
              <a:t>Submit tickets </a:t>
            </a:r>
            <a:r>
              <a:rPr lang="en-US" sz="3200" dirty="0"/>
              <a:t>for tech support.</a:t>
            </a:r>
          </a:p>
          <a:p>
            <a:pPr lvl="1"/>
            <a:r>
              <a:rPr lang="en-US" sz="2600" dirty="0"/>
              <a:t>If you’re logged in, it generally auto-routes to your IT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786641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300B6-0A94-D3BE-49A3-9DB34E22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Accessibility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C622F-5F49-D516-FDDE-B283D664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0" i="0">
                <a:effectLst/>
                <a:latin typeface="Source Sans Pro"/>
                <a:ea typeface="ＭＳ Ｐゴシック"/>
              </a:rPr>
              <a:t>"Digital accessibility" is designing digital content so that it can be </a:t>
            </a:r>
            <a:r>
              <a:rPr lang="en-US" sz="3200" b="1" i="0">
                <a:effectLst/>
                <a:latin typeface="Source Sans Pro"/>
                <a:ea typeface="ＭＳ Ｐゴシック"/>
              </a:rPr>
              <a:t>fully used by people with disabilities</a:t>
            </a:r>
            <a:r>
              <a:rPr lang="en-US" sz="3200" b="0" i="0">
                <a:effectLst/>
                <a:latin typeface="Source Sans Pro"/>
                <a:ea typeface="ＭＳ Ｐゴシック"/>
              </a:rPr>
              <a:t>.</a:t>
            </a:r>
            <a:endParaRPr lang="en-US" sz="3200" b="0" i="0">
              <a:effectLst/>
            </a:endParaRPr>
          </a:p>
          <a:p>
            <a:pPr marL="0" indent="0">
              <a:buNone/>
            </a:pPr>
            <a:r>
              <a:rPr lang="en-US" sz="3200" b="0" i="0">
                <a:effectLst/>
                <a:latin typeface="Source Sans Pro"/>
                <a:ea typeface="ＭＳ Ｐゴシック"/>
              </a:rPr>
              <a:t>Digital accessibility is...</a:t>
            </a:r>
            <a:r>
              <a:rPr lang="en-US" sz="3200">
                <a:latin typeface="Source Sans Pro"/>
                <a:ea typeface="ＭＳ Ｐゴシック"/>
              </a:rPr>
              <a:t> </a:t>
            </a:r>
            <a:endParaRPr lang="en-US" sz="3200" b="0" i="0">
              <a:effectLst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  <a:latin typeface="Source Sans Pro"/>
                <a:ea typeface="ＭＳ Ｐゴシック"/>
              </a:rPr>
              <a:t>A civil rights and equity issue.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800" b="0" i="0">
                <a:effectLst/>
                <a:latin typeface="Source Sans Pro"/>
                <a:ea typeface="ＭＳ Ｐゴシック"/>
              </a:rPr>
              <a:t>Required by university policy and federal law.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endParaRPr lang="en-US" sz="3200">
              <a:latin typeface="Source Sans Pro"/>
              <a:ea typeface="ＭＳ Ｐゴシック"/>
            </a:endParaRPr>
          </a:p>
          <a:p>
            <a:pPr marL="57166" indent="0">
              <a:buNone/>
            </a:pPr>
            <a:r>
              <a:rPr lang="en-US" sz="3200" b="1">
                <a:effectLst/>
                <a:latin typeface="Source Sans Pro"/>
                <a:ea typeface="ＭＳ Ｐゴシック"/>
              </a:rPr>
              <a:t>Everyone</a:t>
            </a:r>
            <a:r>
              <a:rPr lang="en-US" sz="3200" b="1" i="0">
                <a:effectLst/>
                <a:latin typeface="Source Sans Pro"/>
                <a:ea typeface="ＭＳ Ｐゴシック"/>
              </a:rPr>
              <a:t> at the UO </a:t>
            </a:r>
            <a:r>
              <a:rPr lang="en-US" sz="3200" b="0" i="0">
                <a:effectLst/>
                <a:latin typeface="Source Sans Pro"/>
                <a:ea typeface="ＭＳ Ｐゴシック"/>
              </a:rPr>
              <a:t>is responsible for ensuring the documents and materials they create are accessible.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endParaRPr lang="en-US" sz="3200" b="0" i="0">
              <a:effectLst/>
              <a:latin typeface="Source Sans Pro"/>
              <a:ea typeface="ＭＳ Ｐゴシック"/>
            </a:endParaRPr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94401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300B6-0A94-D3BE-49A3-9DB34E22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Accessibility 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C622F-5F49-D516-FDDE-B283D664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11049000" cy="5312221"/>
          </a:xfrm>
        </p:spPr>
        <p:txBody>
          <a:bodyPr/>
          <a:lstStyle/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3200" b="1" dirty="0">
                <a:latin typeface="Source Sans Pro"/>
                <a:ea typeface="ＭＳ Ｐゴシック"/>
              </a:rPr>
              <a:t>Not sure how? Take these trainings:</a:t>
            </a:r>
            <a:endParaRPr lang="en-US" sz="3200" b="1" i="0" dirty="0">
              <a:effectLst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1" i="0" spc="-50" dirty="0">
                <a:solidFill>
                  <a:srgbClr val="8D1D58"/>
                </a:solidFill>
                <a:effectLst/>
                <a:latin typeface="Source Sans Pro"/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 Digital Content Accessibility Training</a:t>
            </a:r>
            <a:r>
              <a:rPr lang="en-US" sz="2600" b="0" i="0" spc="-50" dirty="0">
                <a:effectLst/>
                <a:latin typeface="Source Sans Pro"/>
                <a:ea typeface="ＭＳ Ｐゴシック"/>
              </a:rPr>
              <a:t> (in </a:t>
            </a:r>
            <a:r>
              <a:rPr lang="en-US" sz="2600" b="0" i="0" spc="-50" dirty="0" err="1">
                <a:effectLst/>
                <a:latin typeface="Source Sans Pro"/>
                <a:ea typeface="ＭＳ Ｐゴシック"/>
              </a:rPr>
              <a:t>MyTrack</a:t>
            </a:r>
            <a:r>
              <a:rPr lang="en-US" sz="2600" b="0" i="0" spc="-50" dirty="0">
                <a:effectLst/>
                <a:latin typeface="Source Sans Pro"/>
                <a:ea typeface="ＭＳ Ｐゴシック"/>
              </a:rPr>
              <a:t>) —</a:t>
            </a:r>
            <a:r>
              <a:rPr lang="en-US" sz="2600" spc="-50" dirty="0">
                <a:latin typeface="Source Sans Pro"/>
                <a:ea typeface="ＭＳ Ｐゴシック"/>
              </a:rPr>
              <a:t> if</a:t>
            </a:r>
            <a:r>
              <a:rPr lang="en-US" sz="2600" b="0" i="0" spc="-50" dirty="0">
                <a:effectLst/>
                <a:latin typeface="Source Sans Pro"/>
                <a:ea typeface="ＭＳ Ｐゴシック"/>
              </a:rPr>
              <a:t> you create or edit documents, course materials, or other content</a:t>
            </a:r>
            <a:r>
              <a:rPr lang="en-US" sz="2600" spc="-50" dirty="0">
                <a:latin typeface="Source Sans Pro"/>
                <a:ea typeface="ＭＳ Ｐゴシック"/>
              </a:rPr>
              <a:t>.</a:t>
            </a:r>
            <a:endParaRPr lang="en-US" sz="2600" b="0" i="1" spc="-50" dirty="0">
              <a:effectLst/>
              <a:latin typeface="Source Sans Pro"/>
              <a:ea typeface="ＭＳ Ｐゴシック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rgbClr val="8D1D58"/>
                </a:solidFill>
                <a:effectLst/>
                <a:latin typeface="Source Sans Pro"/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 Web Accessibility Training</a:t>
            </a:r>
            <a:r>
              <a:rPr lang="en-US" sz="2600" b="1" i="0" dirty="0">
                <a:effectLst/>
                <a:latin typeface="Source Sans Pro"/>
                <a:ea typeface="ＭＳ Ｐゴシック"/>
              </a:rPr>
              <a:t> </a:t>
            </a:r>
            <a:r>
              <a:rPr lang="en-US" sz="2600" i="0" dirty="0">
                <a:effectLst/>
                <a:latin typeface="Source Sans Pro"/>
                <a:ea typeface="ＭＳ Ｐゴシック"/>
              </a:rPr>
              <a:t>(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in </a:t>
            </a:r>
            <a:r>
              <a:rPr lang="en-US" sz="2600" b="0" dirty="0">
                <a:effectLst/>
                <a:latin typeface="Source Sans Pro"/>
                <a:ea typeface="ＭＳ Ｐゴシック"/>
              </a:rPr>
              <a:t>LinkedIn Learning) — 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if you create or edit websites.</a:t>
            </a:r>
            <a:endParaRPr lang="en-US" sz="2600" b="0" dirty="0">
              <a:effectLst/>
              <a:latin typeface="Source Sans Pro"/>
              <a:ea typeface="ＭＳ Ｐゴシック"/>
            </a:endParaRP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sz="3200" b="1" i="0" dirty="0">
                <a:effectLst/>
                <a:latin typeface="Source Sans Pro"/>
                <a:ea typeface="ＭＳ Ｐゴシック"/>
              </a:rPr>
              <a:t>Third-party products and services </a:t>
            </a:r>
            <a:r>
              <a:rPr lang="en-US" sz="3200" i="0" dirty="0">
                <a:effectLst/>
                <a:latin typeface="Source Sans Pro"/>
                <a:ea typeface="ＭＳ Ｐゴシック"/>
              </a:rPr>
              <a:t>must comply</a:t>
            </a:r>
            <a:r>
              <a:rPr lang="en-US" sz="3200" b="1" i="0" dirty="0">
                <a:effectLst/>
                <a:latin typeface="Source Sans Pro"/>
                <a:ea typeface="ＭＳ Ｐゴシック"/>
              </a:rPr>
              <a:t> 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with our accessibility policy.</a:t>
            </a:r>
            <a:r>
              <a:rPr lang="en-US" sz="3200" dirty="0">
                <a:latin typeface="Source Sans Pro"/>
                <a:ea typeface="ＭＳ Ｐゴシック"/>
              </a:rPr>
              <a:t> </a:t>
            </a:r>
            <a:endParaRPr lang="en-US" sz="3200" b="0" i="0" dirty="0">
              <a:effectLst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If you’re involved in </a:t>
            </a:r>
            <a:r>
              <a:rPr lang="en-US" sz="2600" b="1" i="0" dirty="0">
                <a:effectLst/>
                <a:latin typeface="Source Sans Pro"/>
                <a:ea typeface="ＭＳ Ｐゴシック"/>
              </a:rPr>
              <a:t>procurement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, </a:t>
            </a:r>
            <a:r>
              <a:rPr lang="en-US" sz="2600" dirty="0">
                <a:latin typeface="Source Sans Pro"/>
                <a:ea typeface="ＭＳ Ｐゴシック"/>
              </a:rPr>
              <a:t>please visit the </a:t>
            </a:r>
            <a:r>
              <a:rPr lang="en-US" sz="2600" dirty="0">
                <a:solidFill>
                  <a:srgbClr val="8D1D58"/>
                </a:solidFill>
                <a:latin typeface="Source Sans Pro"/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Accessibility Procurement page</a:t>
            </a:r>
            <a:r>
              <a:rPr lang="en-US" sz="2600" dirty="0">
                <a:latin typeface="Source Sans Pro"/>
                <a:ea typeface="ＭＳ Ｐゴシック"/>
              </a:rPr>
              <a:t> or email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 the Digital Accessibility Architect at </a:t>
            </a:r>
            <a:r>
              <a:rPr lang="en-US" sz="2600" b="0" i="0" dirty="0">
                <a:solidFill>
                  <a:srgbClr val="8D1D58"/>
                </a:solidFill>
                <a:effectLst/>
                <a:latin typeface="Source Sans Pro"/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ictaccess@uoregon.edu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 to find out what you need to do.</a:t>
            </a:r>
            <a:endParaRPr lang="en-US" sz="2600" b="0" i="0" dirty="0">
              <a:effectLst/>
            </a:endParaRPr>
          </a:p>
          <a:p>
            <a:pPr mar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200" b="0" i="0" dirty="0">
                <a:effectLst/>
                <a:latin typeface="Source Sans Pro"/>
                <a:ea typeface="ＭＳ Ｐゴシック"/>
              </a:rPr>
              <a:t>Learn more at </a:t>
            </a:r>
            <a:r>
              <a:rPr lang="en-US" sz="3200" b="1" i="0" dirty="0">
                <a:effectLst/>
                <a:latin typeface="Source Sans Pro"/>
                <a:ea typeface="ＭＳ Ｐゴシック"/>
                <a:hlinkClick r:id="rId6"/>
              </a:rPr>
              <a:t>digitalaccessibility.uoregon.edu</a:t>
            </a:r>
            <a:r>
              <a:rPr lang="en-US" sz="3200" b="1" i="0" dirty="0">
                <a:effectLst/>
                <a:latin typeface="Source Sans Pro"/>
                <a:ea typeface="ＭＳ Ｐゴシック"/>
              </a:rPr>
              <a:t>.</a:t>
            </a:r>
            <a:endParaRPr lang="en-US" sz="32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006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88F3-3AEF-4ED1-BED9-32286522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 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D032-86CE-4DA2-AC3B-7A43B173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33500"/>
            <a:ext cx="11049000" cy="3698770"/>
          </a:xfrm>
        </p:spPr>
        <p:txBody>
          <a:bodyPr vert="horz" wrap="square" lIns="91440" tIns="45720" rIns="91440" bIns="45720" numCol="1" spcCol="457200" rtlCol="0" anchor="t">
            <a:noAutofit/>
          </a:bodyPr>
          <a:lstStyle/>
          <a:p>
            <a:r>
              <a:rPr lang="en-US" sz="3200" b="1" dirty="0"/>
              <a:t>How to get it:</a:t>
            </a:r>
          </a:p>
          <a:p>
            <a:pPr lvl="1"/>
            <a:r>
              <a:rPr lang="en-US" sz="2600" b="1" dirty="0"/>
              <a:t>Managed UO computers: </a:t>
            </a:r>
            <a:r>
              <a:rPr lang="en-US" sz="2600" dirty="0">
                <a:ea typeface="+mn-lt"/>
                <a:cs typeface="+mn-lt"/>
              </a:rPr>
              <a:t>Office apps are already pre-installed.</a:t>
            </a:r>
          </a:p>
          <a:p>
            <a:pPr lvl="1"/>
            <a:r>
              <a:rPr lang="en-US" sz="2600" b="1" dirty="0">
                <a:ea typeface="+mn-lt"/>
                <a:cs typeface="+mn-lt"/>
              </a:rPr>
              <a:t>Personal and unmanaged devices: </a:t>
            </a:r>
            <a:r>
              <a:rPr lang="en-US" sz="2600" dirty="0">
                <a:ea typeface="+mn-lt"/>
                <a:cs typeface="+mn-lt"/>
              </a:rPr>
              <a:t>Visit the UO Service Portal for </a:t>
            </a:r>
            <a:r>
              <a:rPr lang="en-US" sz="2600" dirty="0">
                <a:ea typeface="+mn-lt"/>
                <a:cs typeface="+mn-lt"/>
                <a:hlinkClick r:id="rId3"/>
              </a:rPr>
              <a:t>instructions</a:t>
            </a:r>
            <a:r>
              <a:rPr lang="en-US" sz="2600" dirty="0">
                <a:ea typeface="+mn-lt"/>
                <a:cs typeface="+mn-lt"/>
              </a:rPr>
              <a:t>.</a:t>
            </a:r>
          </a:p>
          <a:p>
            <a:pPr lvl="1"/>
            <a:r>
              <a:rPr lang="en-US" sz="2600" b="1" dirty="0">
                <a:ea typeface="+mn-lt"/>
                <a:cs typeface="+mn-lt"/>
              </a:rPr>
              <a:t>Online versions: </a:t>
            </a:r>
            <a:r>
              <a:rPr lang="en-US" sz="2600" dirty="0">
                <a:ea typeface="+mn-lt"/>
                <a:cs typeface="+mn-lt"/>
              </a:rPr>
              <a:t>Visit </a:t>
            </a:r>
            <a:r>
              <a:rPr lang="en-US" sz="2600" dirty="0">
                <a:hlinkClick r:id="rId4"/>
              </a:rPr>
              <a:t>office.uoregon.edu</a:t>
            </a:r>
            <a:r>
              <a:rPr lang="en-US" sz="2600" dirty="0"/>
              <a:t>.</a:t>
            </a:r>
          </a:p>
          <a:p>
            <a:pPr marL="457181" lvl="1" indent="0">
              <a:buNone/>
            </a:pPr>
            <a:endParaRPr lang="en-US" sz="2600" dirty="0"/>
          </a:p>
          <a:p>
            <a:r>
              <a:rPr lang="en-US" sz="3200" b="1" dirty="0">
                <a:ea typeface="+mn-lt"/>
                <a:cs typeface="+mn-lt"/>
              </a:rPr>
              <a:t>Free</a:t>
            </a:r>
            <a:r>
              <a:rPr lang="en-US" sz="3200" dirty="0">
                <a:ea typeface="+mn-lt"/>
                <a:cs typeface="+mn-lt"/>
              </a:rPr>
              <a:t> as long as you’re affiliated with the UO.</a:t>
            </a:r>
          </a:p>
        </p:txBody>
      </p:sp>
    </p:spTree>
    <p:extLst>
      <p:ext uri="{BB962C8B-B14F-4D97-AF65-F5344CB8AC3E}">
        <p14:creationId xmlns:p14="http://schemas.microsoft.com/office/powerpoint/2010/main" val="40032870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88F3-3AEF-4ED1-BED9-32286522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 Office 365: What’s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D032-86CE-4DA2-AC3B-7A43B173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33500"/>
            <a:ext cx="11049000" cy="3363628"/>
          </a:xfrm>
        </p:spPr>
        <p:txBody>
          <a:bodyPr vert="horz" wrap="square" lIns="91440" tIns="45720" rIns="91440" bIns="45720" numCol="2" spcCol="457200" rtlCol="0" anchor="t">
            <a:noAutofit/>
          </a:bodyPr>
          <a:lstStyle/>
          <a:p>
            <a:r>
              <a:rPr lang="en-US"/>
              <a:t>Outlook</a:t>
            </a:r>
          </a:p>
          <a:p>
            <a:r>
              <a:rPr lang="en-US"/>
              <a:t>OneDrive</a:t>
            </a:r>
          </a:p>
          <a:p>
            <a:r>
              <a:rPr lang="en-US"/>
              <a:t>Word</a:t>
            </a:r>
          </a:p>
          <a:p>
            <a:r>
              <a:rPr lang="en-US"/>
              <a:t>Excel</a:t>
            </a:r>
          </a:p>
          <a:p>
            <a:r>
              <a:rPr lang="en-US"/>
              <a:t>PowerPoint</a:t>
            </a:r>
          </a:p>
          <a:p>
            <a:r>
              <a:rPr lang="en-US"/>
              <a:t>OneNote</a:t>
            </a:r>
          </a:p>
          <a:p>
            <a:r>
              <a:rPr lang="en-US"/>
              <a:t>SharePoint</a:t>
            </a:r>
          </a:p>
          <a:p>
            <a:r>
              <a:rPr lang="en-US"/>
              <a:t>Teams</a:t>
            </a:r>
          </a:p>
          <a:p>
            <a:r>
              <a:rPr lang="en-US"/>
              <a:t>Sway</a:t>
            </a:r>
          </a:p>
          <a:p>
            <a:r>
              <a:rPr lang="en-US"/>
              <a:t>Forms</a:t>
            </a:r>
          </a:p>
          <a:p>
            <a:r>
              <a:rPr lang="en-US" i="1"/>
              <a:t>...and more!</a:t>
            </a:r>
          </a:p>
          <a:p>
            <a:endParaRPr lang="en-US"/>
          </a:p>
        </p:txBody>
      </p:sp>
      <p:pic>
        <p:nvPicPr>
          <p:cNvPr id="8" name="Picture 8" descr="A screenshot of the logos of all the Microsoft applications, including: OneDrive, Word, Excel, PowerPoint, OneNote, SharePoint, Teams, Class Notebook, Sway, and Forms. &#10;&#10;">
            <a:extLst>
              <a:ext uri="{FF2B5EF4-FFF2-40B4-BE49-F238E27FC236}">
                <a16:creationId xmlns:a16="http://schemas.microsoft.com/office/drawing/2014/main" id="{9839A913-D201-42B8-AF3A-92DA769E1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4849528"/>
            <a:ext cx="9152651" cy="159907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395576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8C09-502A-5A4F-DFE3-09D627F0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vs. OneDrive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DD3A6-9CA3-13E2-6FCA-DAEC4EF0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7" y="1318351"/>
            <a:ext cx="1536924" cy="15369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5C120-9A88-D1D2-E51D-AF1B5528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6575" y="1597414"/>
            <a:ext cx="5386917" cy="639762"/>
          </a:xfrm>
        </p:spPr>
        <p:txBody>
          <a:bodyPr/>
          <a:lstStyle/>
          <a:p>
            <a:r>
              <a:rPr lang="en-US" sz="3200"/>
              <a:t>SharePoint Team 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C56AC-7DD7-0F96-F0CE-2A0757ED4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571" y="2406694"/>
            <a:ext cx="5741346" cy="3951288"/>
          </a:xfrm>
        </p:spPr>
        <p:txBody>
          <a:bodyPr/>
          <a:lstStyle/>
          <a:p>
            <a:r>
              <a:rPr lang="en-US" sz="2600"/>
              <a:t>Best for </a:t>
            </a:r>
            <a:r>
              <a:rPr lang="en-US" sz="2600" b="1"/>
              <a:t>collaborative content</a:t>
            </a:r>
            <a:r>
              <a:rPr lang="en-US" sz="2600"/>
              <a:t>.</a:t>
            </a:r>
          </a:p>
          <a:p>
            <a:r>
              <a:rPr lang="en-US" sz="2600"/>
              <a:t>Documents and files are automatically available to </a:t>
            </a:r>
            <a:r>
              <a:rPr lang="en-US" sz="2600" b="1"/>
              <a:t>everyone</a:t>
            </a:r>
            <a:r>
              <a:rPr lang="en-US" sz="2600"/>
              <a:t> you add to the site.</a:t>
            </a:r>
          </a:p>
          <a:p>
            <a:r>
              <a:rPr lang="en-US" sz="2600"/>
              <a:t>More collaboration and publishing </a:t>
            </a:r>
            <a:r>
              <a:rPr lang="en-US" sz="2600" b="1"/>
              <a:t>features</a:t>
            </a:r>
            <a:r>
              <a:rPr lang="en-US" sz="2600"/>
              <a:t> than OneDrive.</a:t>
            </a:r>
          </a:p>
          <a:p>
            <a:r>
              <a:rPr lang="en-US" sz="2600"/>
              <a:t>Provides </a:t>
            </a:r>
            <a:r>
              <a:rPr lang="en-US" sz="2600" b="1"/>
              <a:t>continuity</a:t>
            </a:r>
            <a:r>
              <a:rPr lang="en-US" sz="2600"/>
              <a:t> for colleagues.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C5D475-D578-FBA7-28A3-3EC205504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7" y="1311254"/>
            <a:ext cx="1538399" cy="1538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DB528-DA3C-9688-2797-DC713223E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74646" y="1597414"/>
            <a:ext cx="5389033" cy="639762"/>
          </a:xfrm>
        </p:spPr>
        <p:txBody>
          <a:bodyPr/>
          <a:lstStyle/>
          <a:p>
            <a:r>
              <a:rPr lang="en-US" sz="3200"/>
              <a:t>OneDrive Storage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A2EE59-38B3-5E2B-2679-74831A18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917" y="2406694"/>
            <a:ext cx="5389033" cy="3951288"/>
          </a:xfrm>
        </p:spPr>
        <p:txBody>
          <a:bodyPr/>
          <a:lstStyle/>
          <a:p>
            <a:pPr marL="342265" indent="-342265"/>
            <a:r>
              <a:rPr lang="en-US" sz="2600">
                <a:latin typeface="Source Sans Pro"/>
                <a:ea typeface="ＭＳ Ｐゴシック"/>
              </a:rPr>
              <a:t>Best for </a:t>
            </a:r>
            <a:r>
              <a:rPr lang="en-US" sz="2600" b="1">
                <a:latin typeface="Source Sans Pro"/>
                <a:ea typeface="ＭＳ Ｐゴシック"/>
              </a:rPr>
              <a:t>your own files</a:t>
            </a:r>
            <a:r>
              <a:rPr lang="en-US" sz="2600">
                <a:latin typeface="Source Sans Pro"/>
                <a:ea typeface="ＭＳ Ｐゴシック"/>
              </a:rPr>
              <a:t>.</a:t>
            </a:r>
          </a:p>
          <a:p>
            <a:pPr marL="342265" indent="-342265"/>
            <a:r>
              <a:rPr lang="en-US" sz="2600">
                <a:latin typeface="Source Sans Pro"/>
                <a:ea typeface="ＭＳ Ｐゴシック"/>
              </a:rPr>
              <a:t>Documents only accessible </a:t>
            </a:r>
            <a:r>
              <a:rPr lang="en-US" sz="2600" b="1">
                <a:latin typeface="Source Sans Pro"/>
                <a:ea typeface="ＭＳ Ｐゴシック"/>
              </a:rPr>
              <a:t>by you</a:t>
            </a:r>
            <a:r>
              <a:rPr lang="en-US" sz="2600">
                <a:latin typeface="Source Sans Pro"/>
                <a:ea typeface="ＭＳ Ｐゴシック"/>
              </a:rPr>
              <a:t> by default.</a:t>
            </a:r>
          </a:p>
          <a:p>
            <a:pPr marL="342265" indent="-342265"/>
            <a:r>
              <a:rPr lang="en-US" sz="2600" b="1">
                <a:latin typeface="Source Sans Pro"/>
                <a:ea typeface="ＭＳ Ｐゴシック"/>
              </a:rPr>
              <a:t>Allows sharing</a:t>
            </a:r>
            <a:r>
              <a:rPr lang="en-US" sz="2600">
                <a:latin typeface="Source Sans Pro"/>
                <a:ea typeface="ＭＳ Ｐゴシック"/>
              </a:rPr>
              <a:t> of individual files and folders when needed.</a:t>
            </a:r>
          </a:p>
        </p:txBody>
      </p:sp>
    </p:spTree>
    <p:extLst>
      <p:ext uri="{BB962C8B-B14F-4D97-AF65-F5344CB8AC3E}">
        <p14:creationId xmlns:p14="http://schemas.microsoft.com/office/powerpoint/2010/main" val="3993859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7C28-27BC-6545-882B-EFE4CFFB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ＭＳ Ｐゴシック"/>
              </a:rPr>
              <a:t>Teams Calling: Your UO Phone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A39B-3744-CEF0-5B71-DBE862BB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7533813" cy="5125064"/>
          </a:xfrm>
        </p:spPr>
        <p:txBody>
          <a:bodyPr/>
          <a:lstStyle/>
          <a:p>
            <a:pPr marL="342265" indent="-342265"/>
            <a:r>
              <a:rPr lang="en-US" sz="3200" b="1" dirty="0">
                <a:latin typeface="Source Sans Pro"/>
                <a:ea typeface="ＭＳ Ｐゴシック"/>
              </a:rPr>
              <a:t>UO phone numbers </a:t>
            </a:r>
            <a:r>
              <a:rPr lang="en-US" sz="3200" dirty="0">
                <a:latin typeface="Source Sans Pro"/>
                <a:ea typeface="ＭＳ Ｐゴシック"/>
              </a:rPr>
              <a:t>are provided to employees through Microsoft Teams.</a:t>
            </a:r>
            <a:endParaRPr lang="en-US" sz="3200" dirty="0"/>
          </a:p>
          <a:p>
            <a:pPr marL="342265" indent="-342265"/>
            <a:r>
              <a:rPr lang="en-US" sz="3200" dirty="0">
                <a:latin typeface="Source Sans Pro"/>
                <a:ea typeface="ＭＳ Ｐゴシック"/>
              </a:rPr>
              <a:t>Make and receive </a:t>
            </a:r>
            <a:r>
              <a:rPr lang="en-US" sz="3200" b="1" dirty="0">
                <a:latin typeface="Source Sans Pro"/>
                <a:ea typeface="ＭＳ Ｐゴシック"/>
              </a:rPr>
              <a:t>conventional phone calls </a:t>
            </a:r>
            <a:r>
              <a:rPr lang="en-US" sz="3200" dirty="0">
                <a:latin typeface="Source Sans Pro"/>
                <a:ea typeface="ＭＳ Ｐゴシック"/>
              </a:rPr>
              <a:t>through any computer or mobile device.</a:t>
            </a:r>
            <a:endParaRPr lang="en-US" sz="3200" dirty="0"/>
          </a:p>
          <a:p>
            <a:pPr marL="342265" indent="-342265"/>
            <a:r>
              <a:rPr lang="en-US" sz="3200" dirty="0">
                <a:latin typeface="Source Sans Pro"/>
                <a:ea typeface="ＭＳ Ｐゴシック"/>
              </a:rPr>
              <a:t>Includes </a:t>
            </a:r>
            <a:r>
              <a:rPr lang="en-US" sz="3200" b="1" dirty="0">
                <a:latin typeface="Source Sans Pro"/>
                <a:ea typeface="ＭＳ Ｐゴシック"/>
              </a:rPr>
              <a:t>phone conferencing</a:t>
            </a:r>
            <a:r>
              <a:rPr lang="en-US" sz="3200" dirty="0">
                <a:latin typeface="Source Sans Pro"/>
                <a:ea typeface="ＭＳ Ｐゴシック"/>
              </a:rPr>
              <a:t>, </a:t>
            </a:r>
            <a:r>
              <a:rPr lang="en-US" sz="3200" b="1" dirty="0">
                <a:latin typeface="Source Sans Pro"/>
                <a:ea typeface="ＭＳ Ｐゴシック"/>
              </a:rPr>
              <a:t>voicemail</a:t>
            </a:r>
            <a:r>
              <a:rPr lang="en-US" sz="3200" dirty="0">
                <a:latin typeface="Source Sans Pro"/>
                <a:ea typeface="ＭＳ Ｐゴシック"/>
              </a:rPr>
              <a:t>, and </a:t>
            </a:r>
            <a:r>
              <a:rPr lang="en-US" sz="3200" b="1" dirty="0">
                <a:latin typeface="Source Sans Pro"/>
                <a:ea typeface="ＭＳ Ｐゴシック"/>
              </a:rPr>
              <a:t>call transfer </a:t>
            </a:r>
            <a:r>
              <a:rPr lang="en-US" sz="3200" dirty="0">
                <a:latin typeface="Source Sans Pro"/>
                <a:ea typeface="ＭＳ Ｐゴシック"/>
              </a:rPr>
              <a:t>features, much like conventional phones.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8541-F60D-139C-DF4B-F0F36039A880}"/>
              </a:ext>
            </a:extLst>
          </p:cNvPr>
          <p:cNvSpPr txBox="1"/>
          <p:nvPr/>
        </p:nvSpPr>
        <p:spPr>
          <a:xfrm>
            <a:off x="325581" y="6112531"/>
            <a:ext cx="11623963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latin typeface="Source Sans Pro"/>
                <a:ea typeface="ＭＳ Ｐゴシック"/>
              </a:rPr>
              <a:t>For details, please attend the </a:t>
            </a:r>
            <a:r>
              <a:rPr lang="en-US" sz="2600" b="1" dirty="0">
                <a:latin typeface="Source Sans Pro"/>
                <a:ea typeface="ＭＳ Ｐゴシック"/>
              </a:rPr>
              <a:t>Teams and Teams Calling</a:t>
            </a:r>
            <a:r>
              <a:rPr lang="en-US" sz="2600" dirty="0">
                <a:latin typeface="Source Sans Pro"/>
                <a:ea typeface="ＭＳ Ｐゴシック"/>
              </a:rPr>
              <a:t> info session.</a:t>
            </a:r>
            <a:endParaRPr lang="en-US" sz="2600" dirty="0">
              <a:highlight>
                <a:srgbClr val="FFFF00"/>
              </a:highlight>
              <a:latin typeface="Source Sans Pro"/>
              <a:ea typeface="ＭＳ Ｐゴシック"/>
            </a:endParaRPr>
          </a:p>
        </p:txBody>
      </p:sp>
      <p:pic>
        <p:nvPicPr>
          <p:cNvPr id="6" name="Picture 5" descr="Screenshot of the Team Calling dialing screen">
            <a:extLst>
              <a:ext uri="{FF2B5EF4-FFF2-40B4-BE49-F238E27FC236}">
                <a16:creationId xmlns:a16="http://schemas.microsoft.com/office/drawing/2014/main" id="{01C5327F-18E3-C3D3-2DF3-B063299250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047" y="1411465"/>
            <a:ext cx="3465740" cy="446755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642511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4723F-5754-0BF8-CEDC-9A669A3A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Other Software and Services!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1FC98C-6F6C-FB49-FF47-5650C2C9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334305"/>
            <a:ext cx="11048999" cy="4830522"/>
          </a:xfrm>
        </p:spPr>
        <p:txBody>
          <a:bodyPr numCol="2"/>
          <a:lstStyle/>
          <a:p>
            <a:pPr marL="342265" indent="-342265"/>
            <a:r>
              <a:rPr lang="en-US" sz="3200" b="1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How to get it:</a:t>
            </a:r>
            <a:endParaRPr lang="en-US" dirty="0"/>
          </a:p>
          <a:p>
            <a:pPr marL="742315" lvl="1" indent="-285115"/>
            <a:r>
              <a:rPr lang="en-US" sz="2600" b="1" dirty="0">
                <a:latin typeface="Source Sans Pro"/>
                <a:ea typeface="ＭＳ Ｐゴシック"/>
              </a:rPr>
              <a:t>Managed UO computers: </a:t>
            </a:r>
            <a:r>
              <a:rPr lang="en-US" sz="2600" dirty="0">
                <a:latin typeface="Source Sans Pro"/>
                <a:ea typeface="ＭＳ Ｐゴシック"/>
              </a:rPr>
              <a:t>Use the Software Center app or talk to your IT support team.</a:t>
            </a:r>
          </a:p>
          <a:p>
            <a:pPr marL="742315" lvl="1" indent="-285115"/>
            <a:r>
              <a:rPr lang="en-US" sz="2600" b="1" dirty="0">
                <a:latin typeface="Source Sans Pro"/>
                <a:ea typeface="ＭＳ Ｐゴシック"/>
              </a:rPr>
              <a:t>Personal and unmanaged devices: </a:t>
            </a:r>
            <a:r>
              <a:rPr lang="en-US" sz="2600" dirty="0">
                <a:latin typeface="Source Sans Pro"/>
                <a:ea typeface="ＭＳ Ｐゴシック"/>
              </a:rPr>
              <a:t>Some of the software listed here is available for use and can be downloaded from </a:t>
            </a:r>
            <a:r>
              <a:rPr lang="en-US" sz="2600" dirty="0">
                <a:latin typeface="Source Sans Pro"/>
                <a:ea typeface="ＭＳ Ｐゴシック"/>
                <a:hlinkClick r:id="rId3"/>
              </a:rPr>
              <a:t>software.uoregon.edu</a:t>
            </a:r>
            <a:r>
              <a:rPr lang="en-US" sz="2600" dirty="0">
                <a:latin typeface="Source Sans Pro"/>
                <a:ea typeface="ＭＳ Ｐゴシック"/>
              </a:rPr>
              <a:t> or contact the Tech Desk.</a:t>
            </a:r>
            <a:endParaRPr lang="en-US" sz="2600" i="0" u="none" strike="noStrike" cap="none" normalizeH="0" baseline="0" dirty="0">
              <a:ln>
                <a:noFill/>
              </a:ln>
              <a:effectLst/>
              <a:latin typeface="Source Sans Pro"/>
              <a:ea typeface="ＭＳ Ｐゴシック"/>
            </a:endParaRPr>
          </a:p>
          <a:p>
            <a:pPr marL="342265" indent="-342265"/>
            <a:endParaRPr lang="en-US" sz="2800" b="1" i="0" dirty="0">
              <a:solidFill>
                <a:srgbClr val="000000"/>
              </a:solidFill>
              <a:effectLst/>
              <a:latin typeface="Source Sans Pro"/>
              <a:ea typeface="ＭＳ Ｐゴシック"/>
            </a:endParaRPr>
          </a:p>
          <a:p>
            <a:pPr marL="342265" indent="-342265"/>
            <a:r>
              <a:rPr lang="en-US" sz="3200" b="1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What’s available:</a:t>
            </a:r>
          </a:p>
          <a:p>
            <a:pPr marL="741680" lvl="1" indent="-342265"/>
            <a:r>
              <a:rPr lang="en-US" sz="24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Adobe Creative Cloud</a:t>
            </a:r>
            <a:endParaRPr lang="en-US" sz="2400" dirty="0">
              <a:latin typeface="Source Sans Pro"/>
              <a:ea typeface="ＭＳ Ｐゴシック"/>
            </a:endParaRPr>
          </a:p>
          <a:p>
            <a:pPr marL="741680" lvl="1" indent="-342265"/>
            <a:r>
              <a:rPr lang="en-US" sz="24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Canvas</a:t>
            </a:r>
          </a:p>
          <a:p>
            <a:pPr marL="741680" lvl="1" indent="-342265"/>
            <a:r>
              <a:rPr lang="en-US" sz="2400" dirty="0">
                <a:solidFill>
                  <a:srgbClr val="000000"/>
                </a:solidFill>
                <a:latin typeface="Source Sans Pro"/>
                <a:ea typeface="ＭＳ Ｐゴシック"/>
              </a:rPr>
              <a:t>Dropbox</a:t>
            </a:r>
          </a:p>
          <a:p>
            <a:pPr marL="741680" lvl="1" indent="-342265"/>
            <a:r>
              <a:rPr lang="en-US" sz="2400" dirty="0">
                <a:solidFill>
                  <a:srgbClr val="000000"/>
                </a:solidFill>
                <a:latin typeface="Source Sans Pro"/>
                <a:ea typeface="ＭＳ Ｐゴシック"/>
              </a:rPr>
              <a:t>JAWS</a:t>
            </a:r>
          </a:p>
          <a:p>
            <a:pPr marL="741680" lvl="1" indent="-342265"/>
            <a:r>
              <a:rPr lang="en-US" sz="24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Panopto </a:t>
            </a:r>
            <a:endParaRPr lang="en-US" sz="2400" dirty="0">
              <a:solidFill>
                <a:srgbClr val="000000"/>
              </a:solidFill>
              <a:latin typeface="Source Sans Pro"/>
              <a:ea typeface="ＭＳ Ｐゴシック"/>
            </a:endParaRPr>
          </a:p>
          <a:p>
            <a:pPr marL="741680" lvl="1" indent="-342265"/>
            <a:r>
              <a:rPr lang="en-US" sz="2400" dirty="0">
                <a:solidFill>
                  <a:srgbClr val="000000"/>
                </a:solidFill>
                <a:latin typeface="Source Sans Pro"/>
                <a:ea typeface="ＭＳ Ｐゴシック"/>
              </a:rPr>
              <a:t>Qualtrics</a:t>
            </a:r>
          </a:p>
          <a:p>
            <a:pPr marL="741680" lvl="1" indent="-342265"/>
            <a:r>
              <a:rPr lang="en-US" sz="24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SPSS Amos</a:t>
            </a:r>
          </a:p>
          <a:p>
            <a:pPr marL="741680" lvl="1" indent="-342265"/>
            <a:r>
              <a:rPr lang="en-US" sz="2400" dirty="0">
                <a:solidFill>
                  <a:srgbClr val="000000"/>
                </a:solidFill>
                <a:latin typeface="Source Sans Pro"/>
                <a:ea typeface="ＭＳ Ｐゴシック"/>
              </a:rPr>
              <a:t>UO Blogs (for websites)</a:t>
            </a:r>
          </a:p>
          <a:p>
            <a:pPr marL="741680" lvl="1" indent="-342265"/>
            <a:r>
              <a:rPr lang="en-US" sz="24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Zoom </a:t>
            </a:r>
            <a:endParaRPr lang="en-US" sz="2400" dirty="0">
              <a:solidFill>
                <a:srgbClr val="000000"/>
              </a:solidFill>
              <a:latin typeface="Source Sans Pro"/>
              <a:ea typeface="ＭＳ Ｐゴシック"/>
            </a:endParaRPr>
          </a:p>
          <a:p>
            <a:pPr marL="741680" lvl="1" indent="-342265"/>
            <a:r>
              <a:rPr lang="en-US" sz="2400" i="1" dirty="0">
                <a:solidFill>
                  <a:srgbClr val="000000"/>
                </a:solidFill>
                <a:latin typeface="Source Sans Pro"/>
                <a:ea typeface="ＭＳ Ｐゴシック"/>
              </a:rPr>
              <a:t>…and more!</a:t>
            </a:r>
            <a:endParaRPr lang="en-US" sz="2400" b="0" i="1" dirty="0">
              <a:solidFill>
                <a:srgbClr val="000000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445010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50CE3-E448-7280-3864-69EEEA23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Cybersecurity?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8D706-652C-9161-6561-819AAC90F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Cybersecurity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 is the protection of computing systems and the data they store or access.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​</a:t>
            </a:r>
          </a:p>
          <a:p>
            <a:pPr>
              <a:spcBef>
                <a:spcPts val="1600"/>
              </a:spcBef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Why isn't this just an IT problem?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​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The 90/10 rule illustrates this problem.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​</a:t>
            </a:r>
          </a:p>
          <a:p>
            <a:pPr>
              <a:spcBef>
                <a:spcPts val="1600"/>
              </a:spcBef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Why should I care?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​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Source Sans Pro"/>
                <a:ea typeface="ＭＳ Ｐゴシック"/>
              </a:rPr>
              <a:t>Data breaches causes financial and reputation losses.</a:t>
            </a:r>
            <a:endParaRPr lang="en-US" sz="2600" b="0" i="0" dirty="0">
              <a:solidFill>
                <a:srgbClr val="000000"/>
              </a:solidFill>
              <a:effectLst/>
              <a:latin typeface="Source Sans Pro"/>
              <a:ea typeface="ＭＳ Ｐゴシック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Source Sans Pro"/>
                <a:ea typeface="ＭＳ Ｐゴシック"/>
              </a:rPr>
              <a:t>Compliance increases business opportunities.</a:t>
            </a:r>
            <a:endParaRPr lang="en-US" sz="2600" b="0" i="0" dirty="0">
              <a:solidFill>
                <a:srgbClr val="000000"/>
              </a:solidFill>
              <a:effectLst/>
              <a:latin typeface="Source Sans Pro"/>
              <a:ea typeface="ＭＳ Ｐゴシック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Source Sans Pro"/>
                <a:ea typeface="ＭＳ Ｐゴシック"/>
              </a:rPr>
              <a:t>Research at risk.</a:t>
            </a:r>
            <a:endParaRPr lang="en-US" sz="2600" b="0" i="0" u="none" strike="noStrike" dirty="0">
              <a:solidFill>
                <a:srgbClr val="000000"/>
              </a:solidFill>
              <a:effectLst/>
              <a:latin typeface="Source Sans Pro"/>
              <a:ea typeface="ＭＳ Ｐゴシック"/>
            </a:endParaRP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Source Sans Pro"/>
                <a:ea typeface="ＭＳ Ｐゴシック"/>
              </a:rPr>
              <a:t>Internal disciplinary action(s).</a:t>
            </a:r>
          </a:p>
          <a:p>
            <a:pPr marL="742315" lvl="1" indent="-285115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Embarrassment, such as public social media exposure.</a:t>
            </a:r>
          </a:p>
        </p:txBody>
      </p:sp>
    </p:spTree>
    <p:extLst>
      <p:ext uri="{BB962C8B-B14F-4D97-AF65-F5344CB8AC3E}">
        <p14:creationId xmlns:p14="http://schemas.microsoft.com/office/powerpoint/2010/main" val="30147143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58EF6BB-2DF5-B302-6056-B5FD1D4D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609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Visit </a:t>
            </a:r>
            <a:r>
              <a:rPr lang="en-US" sz="3700" b="1" dirty="0">
                <a:hlinkClick r:id="rId3"/>
              </a:rPr>
              <a:t>is.uoregon.edu/faculty-staff</a:t>
            </a:r>
            <a:endParaRPr lang="en-US" sz="3700" b="1" dirty="0"/>
          </a:p>
        </p:txBody>
      </p:sp>
      <p:pic>
        <p:nvPicPr>
          <p:cNvPr id="3" name="Picture 2" descr="A QR code on a white background linking to the IS resources.">
            <a:extLst>
              <a:ext uri="{FF2B5EF4-FFF2-40B4-BE49-F238E27FC236}">
                <a16:creationId xmlns:a16="http://schemas.microsoft.com/office/drawing/2014/main" id="{C542A50E-91A2-7A4A-80D8-F67C9D858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1" y="1333500"/>
            <a:ext cx="5072252" cy="5143500"/>
          </a:xfrm>
          <a:prstGeom prst="rect">
            <a:avLst/>
          </a:prstGeom>
          <a:noFill/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CCC9872-1828-033D-5F5C-EC1530BF3F9D}"/>
              </a:ext>
            </a:extLst>
          </p:cNvPr>
          <p:cNvSpPr txBox="1">
            <a:spLocks/>
          </p:cNvSpPr>
          <p:nvPr/>
        </p:nvSpPr>
        <p:spPr bwMode="auto">
          <a:xfrm>
            <a:off x="6345384" y="1333500"/>
            <a:ext cx="523701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88" indent="-342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110" charset="-128"/>
                <a:cs typeface="Source Sans Pro" panose="020B0503030403020204" pitchFamily="34" charset="0"/>
              </a:defRPr>
            </a:lvl1pPr>
            <a:lvl2pPr marL="742925" indent="-285741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110" charset="-128"/>
              </a:defRPr>
            </a:lvl2pPr>
            <a:lvl3pPr marL="1142961" indent="-228594" algn="l" rtl="0" eaLnBrk="1" fontAlgn="base" hangingPunct="1">
              <a:spcBef>
                <a:spcPts val="4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110" charset="-128"/>
              </a:defRPr>
            </a:lvl3pPr>
            <a:lvl4pPr marL="1600146" indent="-228594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110" charset="-128"/>
              </a:defRPr>
            </a:lvl4pPr>
            <a:lvl5pPr marL="2057331" indent="-228594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Source Sans Pro" panose="020B0503030403020204" pitchFamily="34" charset="0"/>
                <a:ea typeface="ＭＳ Ｐゴシック" pitchFamily="-110" charset="-128"/>
              </a:defRPr>
            </a:lvl5pPr>
            <a:lvl6pPr marL="25145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60066"/>
                </a:solidFill>
                <a:latin typeface="+mn-lt"/>
              </a:defRPr>
            </a:lvl6pPr>
            <a:lvl7pPr marL="297170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60066"/>
                </a:solidFill>
                <a:latin typeface="+mn-lt"/>
              </a:defRPr>
            </a:lvl7pPr>
            <a:lvl8pPr marL="342888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60066"/>
                </a:solidFill>
                <a:latin typeface="+mn-lt"/>
              </a:defRPr>
            </a:lvl8pPr>
            <a:lvl9pPr marL="388607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60066"/>
                </a:solidFill>
                <a:latin typeface="+mn-lt"/>
              </a:defRPr>
            </a:lvl9pPr>
          </a:lstStyle>
          <a:p>
            <a:pPr marL="342886" indent="-342886">
              <a:buFont typeface="Arial" panose="020B0604020202020204" pitchFamily="34" charset="0"/>
              <a:buChar char="•"/>
            </a:pPr>
            <a:r>
              <a:rPr lang="en-US" kern="0" dirty="0"/>
              <a:t>All the links from our presentation</a:t>
            </a:r>
          </a:p>
          <a:p>
            <a:pPr marL="342886" indent="-342886">
              <a:buFont typeface="Arial" panose="020B0604020202020204" pitchFamily="34" charset="0"/>
              <a:buChar char="•"/>
            </a:pPr>
            <a:r>
              <a:rPr lang="en-US" kern="0" dirty="0"/>
              <a:t>Downloadable copy of the PowerPoint file</a:t>
            </a:r>
          </a:p>
        </p:txBody>
      </p:sp>
    </p:spTree>
    <p:extLst>
      <p:ext uri="{BB962C8B-B14F-4D97-AF65-F5344CB8AC3E}">
        <p14:creationId xmlns:p14="http://schemas.microsoft.com/office/powerpoint/2010/main" val="3555123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23C2F0-A500-E08A-C33C-31D14540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Source Sans Pro"/>
                <a:ea typeface="ＭＳ Ｐゴシック"/>
              </a:rPr>
              <a:t>Keep Yourself Secure at the UO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C1CF2F-8D71-C22A-953F-DBF73364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6916420" cy="5125064"/>
          </a:xfrm>
        </p:spPr>
        <p:txBody>
          <a:bodyPr/>
          <a:lstStyle/>
          <a:p>
            <a:pPr marL="342265" indent="-342265">
              <a:lnSpc>
                <a:spcPct val="90000"/>
              </a:lnSpc>
            </a:pP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Phishing attacks 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are very common at the UO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​.</a:t>
            </a:r>
            <a:endParaRPr lang="en-US" sz="3200" dirty="0"/>
          </a:p>
          <a:p>
            <a:pPr marL="342265" indent="-342265">
              <a:lnSpc>
                <a:spcPct val="90000"/>
              </a:lnSpc>
            </a:pPr>
            <a:r>
              <a:rPr lang="en-US" sz="3200" b="1" dirty="0">
                <a:latin typeface="Source Sans Pro"/>
                <a:ea typeface="ＭＳ Ｐゴシック"/>
              </a:rPr>
              <a:t>Report</a:t>
            </a:r>
            <a:r>
              <a:rPr lang="en-US" sz="3200" dirty="0">
                <a:latin typeface="Source Sans Pro"/>
                <a:ea typeface="ＭＳ Ｐゴシック"/>
              </a:rPr>
              <a:t> phishing​.</a:t>
            </a:r>
            <a:endParaRPr lang="en-US" sz="3200" dirty="0"/>
          </a:p>
          <a:p>
            <a:pPr marL="342265" indent="-342265">
              <a:lnSpc>
                <a:spcPct val="90000"/>
              </a:lnSpc>
            </a:pP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Use a </a:t>
            </a: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UO-issued computer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.</a:t>
            </a:r>
            <a:endParaRPr lang="en-US" sz="3200" b="0" i="0" dirty="0">
              <a:effectLst/>
              <a:latin typeface="Source Sans Pro"/>
              <a:ea typeface="ＭＳ Ｐゴシック"/>
            </a:endParaRPr>
          </a:p>
          <a:p>
            <a:pPr marL="342265" indent="-342265">
              <a:lnSpc>
                <a:spcPct val="90000"/>
              </a:lnSpc>
            </a:pPr>
            <a:r>
              <a:rPr lang="en-US" sz="3200" b="0" i="0" u="none" strike="noStrike" dirty="0">
                <a:effectLst/>
              </a:rPr>
              <a:t>Share </a:t>
            </a:r>
            <a:r>
              <a:rPr lang="en-US" sz="3200" b="1" i="0" u="none" strike="noStrike" dirty="0">
                <a:effectLst/>
              </a:rPr>
              <a:t>links</a:t>
            </a:r>
            <a:r>
              <a:rPr lang="en-US" sz="3200" b="0" i="0" u="none" strike="noStrike" dirty="0">
                <a:effectLst/>
              </a:rPr>
              <a:t>, not files</a:t>
            </a:r>
            <a:r>
              <a:rPr lang="en-US" sz="3200" b="0" i="0" dirty="0">
                <a:effectLst/>
              </a:rPr>
              <a:t>​.</a:t>
            </a:r>
          </a:p>
          <a:p>
            <a:pPr marL="342265" indent="-342265">
              <a:lnSpc>
                <a:spcPct val="90000"/>
              </a:lnSpc>
            </a:pPr>
            <a:r>
              <a:rPr lang="en-US" sz="3200" b="0" i="0" u="none" strike="noStrike" dirty="0">
                <a:effectLst/>
              </a:rPr>
              <a:t>Take the </a:t>
            </a:r>
            <a:r>
              <a:rPr lang="en-US" sz="3200" i="0" u="none" strike="noStrike" dirty="0">
                <a:effectLst/>
                <a:hlinkClick r:id="rId3"/>
              </a:rPr>
              <a:t>UO Cybersecurity Basics</a:t>
            </a:r>
            <a:r>
              <a:rPr lang="en-US" sz="3200" i="0" u="none" strike="noStrike" dirty="0">
                <a:effectLst/>
              </a:rPr>
              <a:t> training </a:t>
            </a:r>
            <a:r>
              <a:rPr lang="en-US" sz="3200" b="0" i="0" u="none" strike="noStrike" dirty="0">
                <a:effectLst/>
              </a:rPr>
              <a:t>in </a:t>
            </a:r>
            <a:r>
              <a:rPr lang="en-US" sz="3200" b="0" i="0" u="none" strike="noStrike" dirty="0" err="1">
                <a:effectLst/>
              </a:rPr>
              <a:t>MyTrack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u="none" strike="noStrike" dirty="0">
                <a:effectLst/>
              </a:rPr>
              <a:t>(three blocks, 20 minutes total).</a:t>
            </a:r>
            <a:endParaRPr lang="en-US" sz="3200" dirty="0"/>
          </a:p>
        </p:txBody>
      </p:sp>
      <p:pic>
        <p:nvPicPr>
          <p:cNvPr id="7" name="Picture 6" descr="Ui Ux with solid fill">
            <a:extLst>
              <a:ext uri="{FF2B5EF4-FFF2-40B4-BE49-F238E27FC236}">
                <a16:creationId xmlns:a16="http://schemas.microsoft.com/office/drawing/2014/main" id="{F6488FAF-B9DC-5076-41D6-5E55C9A85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3265" y="1168183"/>
            <a:ext cx="3733718" cy="37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18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A66F6EA-1590-B81C-0130-016176DB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ource Sans Pro"/>
                <a:ea typeface="ＭＳ Ｐゴシック"/>
              </a:rPr>
              <a:t>Keep Yourself Secure — Everywhere You Go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B7548-44A3-5FB4-A813-DCDCA499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6560820" cy="5125064"/>
          </a:xfrm>
        </p:spPr>
        <p:txBody>
          <a:bodyPr wrap="square" anchor="t">
            <a:normAutofit/>
          </a:bodyPr>
          <a:lstStyle/>
          <a:p>
            <a:pPr marL="342265" indent="-342265"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Turn on </a:t>
            </a: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multifactor authentication 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(MFA) anywhere you can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​. Visit </a:t>
            </a:r>
            <a:r>
              <a:rPr lang="en-US" sz="3200" b="0" i="0" strike="noStrike" dirty="0">
                <a:effectLst/>
                <a:latin typeface="Source Sans Pro"/>
                <a:ea typeface="ＭＳ Ｐゴシック"/>
                <a:hlinkClick r:id="rId3"/>
              </a:rPr>
              <a:t>2fa.directory</a:t>
            </a:r>
            <a:r>
              <a:rPr lang="en-US" sz="3200" b="0" i="0" dirty="0">
                <a:effectLst/>
                <a:latin typeface="Source Sans Pro"/>
                <a:ea typeface="ＭＳ Ｐゴシック"/>
                <a:hlinkClick r:id="rId3"/>
              </a:rPr>
              <a:t>​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.</a:t>
            </a:r>
            <a:endParaRPr lang="en-US" dirty="0">
              <a:latin typeface="Source Sans Pro"/>
              <a:ea typeface="ＭＳ Ｐゴシック"/>
            </a:endParaRPr>
          </a:p>
          <a:p>
            <a:pPr marL="342265" indent="-34226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Use strong, unique </a:t>
            </a: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passphrases</a:t>
            </a:r>
            <a:r>
              <a:rPr lang="en-US" sz="3200" dirty="0">
                <a:latin typeface="Source Sans Pro"/>
                <a:ea typeface="ＭＳ Ｐゴシック"/>
              </a:rPr>
              <a:t>. Don’t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 reuse passwords</a:t>
            </a:r>
            <a:r>
              <a:rPr lang="en-US" sz="3200" dirty="0">
                <a:latin typeface="Source Sans Pro"/>
                <a:ea typeface="ＭＳ Ｐゴシック"/>
              </a:rPr>
              <a:t>.</a:t>
            </a:r>
            <a:endParaRPr lang="en-US" sz="3200" b="0" i="0" dirty="0">
              <a:effectLst/>
              <a:latin typeface="Source Sans Pro"/>
              <a:ea typeface="ＭＳ Ｐゴシック"/>
            </a:endParaRPr>
          </a:p>
          <a:p>
            <a:pPr marL="342265" indent="-342265"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Get well-known </a:t>
            </a: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software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 directly from the source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​.</a:t>
            </a:r>
          </a:p>
          <a:p>
            <a:pPr marL="342265" indent="-342265"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Source Sans Pro"/>
                <a:ea typeface="ＭＳ Ｐゴシック"/>
              </a:rPr>
              <a:t>Don’t</a:t>
            </a:r>
            <a:r>
              <a:rPr lang="en-US" sz="3200" b="0" i="0" u="none" strike="noStrike" dirty="0">
                <a:effectLst/>
                <a:latin typeface="Source Sans Pro"/>
                <a:ea typeface="ＭＳ Ｐゴシック"/>
              </a:rPr>
              <a:t> treat public computers or a friend’s phone like they’re yours.</a:t>
            </a:r>
            <a:endParaRPr lang="en-US" sz="3200" dirty="0">
              <a:latin typeface="Source Sans Pro"/>
              <a:ea typeface="ＭＳ Ｐゴシック"/>
            </a:endParaRPr>
          </a:p>
        </p:txBody>
      </p:sp>
      <p:pic>
        <p:nvPicPr>
          <p:cNvPr id="3" name="Picture 2" descr="Work from home Wi-Fi with solid fill">
            <a:extLst>
              <a:ext uri="{FF2B5EF4-FFF2-40B4-BE49-F238E27FC236}">
                <a16:creationId xmlns:a16="http://schemas.microsoft.com/office/drawing/2014/main" id="{27931282-9408-8891-F8FE-D3297F1CD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11901" y="1579418"/>
            <a:ext cx="3735416" cy="37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87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A66F6EA-1590-B81C-0130-016176DB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Questions?</a:t>
            </a:r>
            <a:endParaRPr lang="en-US" dirty="0">
              <a:latin typeface="Source Sans Pro"/>
              <a:ea typeface="ＭＳ Ｐゴシック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B7548-44A3-5FB4-A813-DCDCA499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22024"/>
            <a:ext cx="11049000" cy="5078776"/>
          </a:xfrm>
        </p:spPr>
        <p:txBody>
          <a:bodyPr wrap="square" anchor="t">
            <a:normAutofit fontScale="85000" lnSpcReduction="20000"/>
          </a:bodyPr>
          <a:lstStyle/>
          <a:p>
            <a:pPr marL="342265" indent="-342265"/>
            <a:r>
              <a:rPr lang="en-US" sz="3500" b="1" dirty="0">
                <a:latin typeface="Source Sans Pro"/>
                <a:ea typeface="ＭＳ Ｐゴシック"/>
              </a:rPr>
              <a:t>Presenters from Information Services</a:t>
            </a:r>
            <a:endParaRPr lang="en-US" sz="3500" b="1" dirty="0"/>
          </a:p>
          <a:p>
            <a:pPr marL="85661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/>
                <a:ea typeface="ＭＳ Ｐゴシック"/>
              </a:rPr>
              <a:t>Shandon Bates </a:t>
            </a:r>
            <a:r>
              <a:rPr lang="en-US" sz="2800" i="1" dirty="0">
                <a:latin typeface="Source Sans Pro"/>
                <a:ea typeface="ＭＳ Ｐゴシック"/>
              </a:rPr>
              <a:t>(he/him)</a:t>
            </a:r>
            <a:r>
              <a:rPr lang="en-US" sz="2800" dirty="0">
                <a:latin typeface="Source Sans Pro"/>
                <a:ea typeface="ＭＳ Ｐゴシック"/>
              </a:rPr>
              <a:t>, director of USS–Academic Central</a:t>
            </a:r>
          </a:p>
          <a:p>
            <a:pPr marL="85661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/>
                <a:ea typeface="ＭＳ Ｐゴシック"/>
              </a:rPr>
              <a:t>Henry Mills </a:t>
            </a:r>
            <a:r>
              <a:rPr lang="en-US" sz="2800" i="1" dirty="0">
                <a:latin typeface="Source Sans Pro"/>
                <a:ea typeface="ＭＳ Ｐゴシック"/>
              </a:rPr>
              <a:t>(they/them)</a:t>
            </a:r>
            <a:r>
              <a:rPr lang="en-US" sz="2800" dirty="0">
                <a:latin typeface="Source Sans Pro"/>
                <a:ea typeface="ＭＳ Ｐゴシック"/>
              </a:rPr>
              <a:t>, Classroom Technology Specialist</a:t>
            </a:r>
            <a:endParaRPr lang="en-US" sz="2800" dirty="0">
              <a:latin typeface="ＭＳ Ｐゴシック"/>
              <a:ea typeface="ＭＳ Ｐゴシック"/>
            </a:endParaRPr>
          </a:p>
          <a:p>
            <a:pPr marL="85661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/>
                <a:ea typeface="Source Sans Pro"/>
              </a:rPr>
              <a:t>Nancy Novitski </a:t>
            </a:r>
            <a:r>
              <a:rPr lang="en-US" sz="2800" i="1" dirty="0">
                <a:latin typeface="Source Sans Pro"/>
                <a:ea typeface="Source Sans Pro"/>
              </a:rPr>
              <a:t>(she/her)</a:t>
            </a:r>
            <a:r>
              <a:rPr lang="en-US" sz="2800" dirty="0">
                <a:latin typeface="Source Sans Pro"/>
                <a:ea typeface="Source Sans Pro"/>
              </a:rPr>
              <a:t>, Strategic Communications Specialist </a:t>
            </a:r>
            <a:endParaRPr lang="en-US" sz="2800" dirty="0">
              <a:latin typeface="ＭＳ Ｐゴシック"/>
              <a:ea typeface="ＭＳ Ｐゴシック"/>
            </a:endParaRPr>
          </a:p>
          <a:p>
            <a:pPr marL="85661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/>
                <a:ea typeface="Source Sans Pro"/>
              </a:rPr>
              <a:t>Leland </a:t>
            </a:r>
            <a:r>
              <a:rPr lang="en-US" sz="2800" dirty="0" err="1">
                <a:latin typeface="Source Sans Pro"/>
                <a:ea typeface="Source Sans Pro"/>
              </a:rPr>
              <a:t>VanBrunt</a:t>
            </a:r>
            <a:r>
              <a:rPr lang="en-US" sz="2800" dirty="0">
                <a:latin typeface="Source Sans Pro"/>
                <a:ea typeface="Source Sans Pro"/>
              </a:rPr>
              <a:t> </a:t>
            </a:r>
            <a:r>
              <a:rPr lang="en-US" sz="2800" i="1" dirty="0">
                <a:latin typeface="Source Sans Pro"/>
                <a:ea typeface="Source Sans Pro"/>
              </a:rPr>
              <a:t>(he/him)</a:t>
            </a:r>
            <a:r>
              <a:rPr lang="en-US" sz="2800" dirty="0">
                <a:latin typeface="Source Sans Pro"/>
                <a:ea typeface="Source Sans Pro"/>
              </a:rPr>
              <a:t>, Senior IT Compliance Analyst</a:t>
            </a:r>
            <a:endParaRPr lang="en-US" sz="2800" dirty="0">
              <a:ea typeface="ＭＳ Ｐゴシック"/>
            </a:endParaRPr>
          </a:p>
          <a:p>
            <a:pPr marL="342265" indent="-342265"/>
            <a:endParaRPr lang="en-US" sz="2800" b="1" dirty="0">
              <a:latin typeface="Source Sans Pro"/>
              <a:ea typeface="ＭＳ Ｐゴシック"/>
            </a:endParaRPr>
          </a:p>
          <a:p>
            <a:pPr marL="342265" indent="-342265"/>
            <a:r>
              <a:rPr lang="en-US" sz="3500" b="1" dirty="0">
                <a:latin typeface="Source Sans Pro"/>
                <a:ea typeface="ＭＳ Ｐゴシック"/>
              </a:rPr>
              <a:t>Tech Support Contacts</a:t>
            </a: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  <a:hlinkClick r:id="rId3"/>
              </a:rPr>
              <a:t>User Support Services</a:t>
            </a:r>
            <a:endParaRPr lang="en-US" sz="2800" i="0" dirty="0">
              <a:solidFill>
                <a:srgbClr val="2B2B2B"/>
              </a:solidFill>
              <a:effectLst/>
              <a:latin typeface="Source Sans Pro"/>
              <a:ea typeface="ＭＳ Ｐゴシック"/>
            </a:endParaRP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2B2B"/>
                </a:solidFill>
                <a:latin typeface="Source Sans Pro"/>
                <a:ea typeface="ＭＳ Ｐゴシック"/>
                <a:hlinkClick r:id="rId4"/>
              </a:rPr>
              <a:t>Technology Service Desk</a:t>
            </a:r>
            <a:endParaRPr lang="en-US" sz="2800" dirty="0">
              <a:solidFill>
                <a:srgbClr val="2B2B2B"/>
              </a:solidFill>
              <a:latin typeface="Source Sans Pro"/>
              <a:ea typeface="ＭＳ Ｐゴシック"/>
            </a:endParaRP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104735"/>
                </a:solidFill>
                <a:effectLst/>
                <a:latin typeface="Source Sans Pro"/>
                <a:ea typeface="ＭＳ Ｐゴシック"/>
                <a:hlinkClick r:id="rId5"/>
              </a:rPr>
              <a:t>Department and Unit IT Support</a:t>
            </a:r>
            <a:endParaRPr lang="en-US" sz="2800" b="0" i="0" u="none" strike="noStrike" dirty="0">
              <a:solidFill>
                <a:srgbClr val="104735"/>
              </a:solidFill>
              <a:effectLst/>
              <a:latin typeface="Source Sans Pro"/>
              <a:ea typeface="ＭＳ Ｐゴシック"/>
            </a:endParaRP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Source Sans Pro"/>
                <a:ea typeface="ＭＳ Ｐゴシック"/>
                <a:hlinkClick r:id="rId6"/>
              </a:rPr>
              <a:t>Classroom Equipment &amp; Technology</a:t>
            </a:r>
            <a:endParaRPr lang="en-US" sz="2800" b="0" i="0" u="none" strike="noStrike" dirty="0">
              <a:effectLst/>
              <a:latin typeface="Source Sans Pro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04735"/>
              </a:solidFill>
              <a:latin typeface="Source Sans Pro"/>
              <a:ea typeface="ＭＳ Ｐゴシック"/>
            </a:endParaRPr>
          </a:p>
          <a:p>
            <a:pPr marL="0" indent="0">
              <a:buNone/>
            </a:pPr>
            <a:r>
              <a:rPr lang="en-US" sz="2800" dirty="0">
                <a:latin typeface="Source Sans Pro"/>
                <a:ea typeface="ＭＳ Ｐゴシック"/>
              </a:rPr>
              <a:t>Not sure where to start? </a:t>
            </a:r>
            <a:r>
              <a:rPr lang="en-US" sz="2800" b="1" dirty="0">
                <a:latin typeface="Source Sans Pro"/>
                <a:ea typeface="ＭＳ Ｐゴシック"/>
              </a:rPr>
              <a:t>Contact the Tech Desk</a:t>
            </a:r>
            <a:r>
              <a:rPr lang="en-US" sz="2800" b="1" i="0" dirty="0">
                <a:effectLst/>
                <a:latin typeface="Source Sans Pro"/>
                <a:ea typeface="ＭＳ Ｐゴシック"/>
              </a:rPr>
              <a:t> </a:t>
            </a:r>
            <a:r>
              <a:rPr lang="en-US" sz="2800" b="0" i="0" dirty="0">
                <a:effectLst/>
                <a:latin typeface="Source Sans Pro"/>
                <a:ea typeface="ＭＳ Ｐゴシック"/>
              </a:rPr>
              <a:t>in person (EMU 036), by </a:t>
            </a:r>
            <a:r>
              <a:rPr lang="en-US" sz="2800" b="0" i="0" dirty="0">
                <a:solidFill>
                  <a:srgbClr val="0052CC"/>
                </a:solidFill>
                <a:effectLst/>
                <a:latin typeface="Source Sans Pro"/>
                <a:ea typeface="ＭＳ Ｐゴシック"/>
                <a:hlinkClick r:id="rId7"/>
              </a:rPr>
              <a:t>live chat</a:t>
            </a:r>
            <a:r>
              <a:rPr lang="en-US" sz="2800" b="0" i="0" dirty="0">
                <a:effectLst/>
                <a:latin typeface="Source Sans Pro"/>
                <a:ea typeface="ＭＳ Ｐゴシック"/>
              </a:rPr>
              <a:t>, by phone (541-346-4357), or through the </a:t>
            </a:r>
            <a:r>
              <a:rPr lang="en-US" sz="2800" b="0" i="0" dirty="0">
                <a:solidFill>
                  <a:srgbClr val="0052CC"/>
                </a:solidFill>
                <a:effectLst/>
                <a:latin typeface="Source Sans Pro"/>
                <a:ea typeface="ＭＳ Ｐゴシック"/>
                <a:hlinkClick r:id="rId8"/>
              </a:rPr>
              <a:t>UO Service Portal</a:t>
            </a:r>
            <a:r>
              <a:rPr lang="en-US" sz="2800" b="0" i="0" dirty="0">
                <a:effectLst/>
                <a:latin typeface="Source Sans Pro"/>
                <a:ea typeface="ＭＳ Ｐゴシック"/>
              </a:rPr>
              <a:t>.</a:t>
            </a:r>
            <a:endParaRPr lang="en-US" sz="2800" i="0" dirty="0">
              <a:effectLst/>
              <a:latin typeface="Source Sans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487749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CA66F6EA-1590-B81C-0130-016176DB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Source Sans Pro"/>
                <a:ea typeface="ＭＳ Ｐゴシック"/>
              </a:rPr>
              <a:t>Thank you for attending!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B7548-44A3-5FB4-A813-DCDCA499CC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43448" y="2657868"/>
            <a:ext cx="4953000" cy="533400"/>
          </a:xfrm>
        </p:spPr>
        <p:txBody>
          <a:bodyPr wrap="square" anchor="t">
            <a:noAutofit/>
          </a:bodyPr>
          <a:lstStyle/>
          <a:p>
            <a:r>
              <a:rPr lang="en-US" sz="3200" dirty="0">
                <a:latin typeface="Source Sans Pro"/>
                <a:ea typeface="Source Sans Pro"/>
              </a:rPr>
              <a:t>Slide Deck</a:t>
            </a:r>
            <a:endParaRPr lang="en-US" sz="3200" b="0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en-US" sz="3200" dirty="0">
              <a:solidFill>
                <a:srgbClr val="104735"/>
              </a:solidFill>
              <a:latin typeface="Source Sans Pro"/>
              <a:ea typeface="ＭＳ Ｐゴシック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5C8D1C-8236-B471-FEE4-7E26FA2EE2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53648" y="2657868"/>
            <a:ext cx="4953000" cy="533400"/>
          </a:xfrm>
        </p:spPr>
        <p:txBody>
          <a:bodyPr/>
          <a:lstStyle/>
          <a:p>
            <a:r>
              <a:rPr lang="en-US" sz="3200" dirty="0">
                <a:latin typeface="Source Sans Pro"/>
                <a:ea typeface="ＭＳ Ｐゴシック"/>
              </a:rPr>
              <a:t>Feedback Survey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E477C-70F8-A85D-AD5D-70CFE56B13ED}"/>
              </a:ext>
            </a:extLst>
          </p:cNvPr>
          <p:cNvSpPr txBox="1"/>
          <p:nvPr/>
        </p:nvSpPr>
        <p:spPr>
          <a:xfrm>
            <a:off x="1329853" y="1334881"/>
            <a:ext cx="1036684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You can download this slide deck from the UO Service Portal.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Please share feedback through our brief survey. </a:t>
            </a:r>
            <a:r>
              <a:rPr lang="en-US" sz="2600" i="1" dirty="0">
                <a:latin typeface="Source Sans Pro"/>
                <a:ea typeface="ＭＳ Ｐゴシック"/>
              </a:rPr>
              <a:t>(UO login required.)</a:t>
            </a:r>
            <a:endParaRPr lang="en-US" sz="2600" dirty="0">
              <a:latin typeface="Source Sans Pro"/>
              <a:ea typeface="ＭＳ Ｐゴシック"/>
            </a:endParaRPr>
          </a:p>
        </p:txBody>
      </p:sp>
      <p:pic>
        <p:nvPicPr>
          <p:cNvPr id="13" name="Picture 12" descr="A qr code with black squares&#10;&#10;Description automatically generated">
            <a:extLst>
              <a:ext uri="{FF2B5EF4-FFF2-40B4-BE49-F238E27FC236}">
                <a16:creationId xmlns:a16="http://schemas.microsoft.com/office/drawing/2014/main" id="{F226F928-A62A-269A-FABB-23D5B755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82" y="3273766"/>
            <a:ext cx="3031627" cy="3012734"/>
          </a:xfrm>
          <a:prstGeom prst="rect">
            <a:avLst/>
          </a:prstGeom>
        </p:spPr>
      </p:pic>
      <p:pic>
        <p:nvPicPr>
          <p:cNvPr id="16" name="Picture 15" descr="A QR code on a white background linking to the IS resources.">
            <a:extLst>
              <a:ext uri="{FF2B5EF4-FFF2-40B4-BE49-F238E27FC236}">
                <a16:creationId xmlns:a16="http://schemas.microsoft.com/office/drawing/2014/main" id="{446DB6EC-BE02-DAB3-5240-A9B5E5D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57" y="3273450"/>
            <a:ext cx="2937236" cy="2964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9163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645AF4-4143-DF8B-F821-319D88F7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 Support Contact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7DDC9-4D1B-5564-39B6-7AFC521B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33500"/>
            <a:ext cx="11049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0" dirty="0">
                <a:solidFill>
                  <a:srgbClr val="2B2B2B"/>
                </a:solidFill>
                <a:effectLst/>
              </a:rPr>
              <a:t>User Support Services (USS)</a:t>
            </a:r>
            <a:endParaRPr lang="en-US" sz="3200" b="0" i="0" dirty="0">
              <a:solidFill>
                <a:srgbClr val="2B2B2B"/>
              </a:solidFill>
              <a:effectLst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600" b="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The User Support Services 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team in 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Source Sans Pro"/>
              </a:rPr>
              <a:t>Information Services 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consists</a:t>
            </a:r>
            <a:r>
              <a:rPr lang="en-US" sz="2600" b="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 of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 </a:t>
            </a:r>
            <a:r>
              <a:rPr lang="en-US" sz="2600" b="1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four regional support units for faculty and staff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 plus a central service desk primarily for students.</a:t>
            </a:r>
          </a:p>
          <a:p>
            <a:pPr marL="685784" lvl="1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USS–Academic North</a:t>
            </a:r>
          </a:p>
          <a:p>
            <a:pPr marL="685784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B2B2B"/>
                </a:solidFill>
                <a:latin typeface="Source Sans Pro" panose="020B0503030403020204" pitchFamily="34" charset="0"/>
              </a:rPr>
              <a:t>USS–Academic South </a:t>
            </a:r>
            <a:endParaRPr lang="en-US" sz="2400" dirty="0">
              <a:solidFill>
                <a:srgbClr val="2B2B2B"/>
              </a:solidFill>
              <a:latin typeface="Source Sans Pro" panose="020B0503030403020204" pitchFamily="34" charset="0"/>
            </a:endParaRPr>
          </a:p>
          <a:p>
            <a:pPr marL="685784" lvl="1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USS–Academic Central </a:t>
            </a:r>
            <a:endParaRPr lang="en-US" sz="2400" b="1" dirty="0">
              <a:solidFill>
                <a:srgbClr val="2B2B2B"/>
              </a:solidFill>
              <a:latin typeface="Source Sans Pro" panose="020B0503030403020204" pitchFamily="34" charset="0"/>
            </a:endParaRPr>
          </a:p>
          <a:p>
            <a:pPr marL="685784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B2B2B"/>
                </a:solidFill>
                <a:latin typeface="Source Sans Pro" panose="020B0503030403020204" pitchFamily="34" charset="0"/>
              </a:rPr>
              <a:t>USS–Administrative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You can look up which USS team supports your department on the</a:t>
            </a:r>
            <a:r>
              <a:rPr lang="en-US" sz="260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 </a:t>
            </a:r>
            <a:r>
              <a:rPr lang="en-US" sz="260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  <a:hlinkClick r:id="rId3"/>
              </a:rPr>
              <a:t>User Support Services</a:t>
            </a:r>
            <a:r>
              <a:rPr lang="en-US" sz="260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 page in the UO Service Portal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.</a:t>
            </a:r>
            <a:endParaRPr lang="en-US" sz="2600" i="0" dirty="0">
              <a:solidFill>
                <a:srgbClr val="2B2B2B"/>
              </a:solidFill>
              <a:effectLst/>
              <a:latin typeface="Source Sans Pro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B2B2B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400" b="1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35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7DDC9-4D1B-5564-39B6-7AFC521B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3" y="1343041"/>
            <a:ext cx="11049000" cy="5125064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sz="3200" b="1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Department and Unit IT Support</a:t>
            </a:r>
            <a:r>
              <a:rPr lang="en-US" sz="3200" b="1" dirty="0">
                <a:solidFill>
                  <a:srgbClr val="2B2B2B"/>
                </a:solidFill>
                <a:latin typeface="Source Sans Pro"/>
                <a:ea typeface="ＭＳ Ｐゴシック"/>
              </a:rPr>
              <a:t> </a:t>
            </a:r>
            <a:endParaRPr lang="en-US" sz="3200" b="1" i="0" dirty="0">
              <a:solidFill>
                <a:srgbClr val="2B2B2B"/>
              </a:solidFill>
              <a:effectLst/>
              <a:latin typeface="Source Sans Pro" panose="020B0503030403020204" pitchFamily="34" charset="0"/>
            </a:endParaRPr>
          </a:p>
          <a:p>
            <a:pPr marL="342265" indent="-342265"/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Some units have their own IT groups, separate from Information Services.</a:t>
            </a:r>
          </a:p>
          <a:p>
            <a:pPr marL="342265" indent="-342265"/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See</a:t>
            </a:r>
            <a:r>
              <a:rPr lang="en-US" sz="2600" b="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 </a:t>
            </a:r>
            <a:r>
              <a:rPr lang="en-US" sz="2600" b="0" i="0" u="none" strike="noStrike" dirty="0">
                <a:solidFill>
                  <a:srgbClr val="104735"/>
                </a:solidFill>
                <a:effectLst/>
                <a:latin typeface="Source Sans Pro"/>
                <a:ea typeface="ＭＳ Ｐゴシック"/>
                <a:hlinkClick r:id="rId3"/>
              </a:rPr>
              <a:t>Department and Unit IT Support</a:t>
            </a:r>
            <a:r>
              <a:rPr lang="en-US" sz="2600" b="0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.</a:t>
            </a:r>
          </a:p>
          <a:p>
            <a:pPr marL="342265" indent="-342265"/>
            <a:endParaRPr lang="en-US" sz="2400" dirty="0">
              <a:solidFill>
                <a:srgbClr val="2B2B2B"/>
              </a:solidFill>
              <a:latin typeface="Source Sans Pro"/>
              <a:ea typeface="ＭＳ Ｐゴシック"/>
            </a:endParaRPr>
          </a:p>
          <a:p>
            <a:pPr marL="0" indent="0" algn="l">
              <a:spcBef>
                <a:spcPts val="1600"/>
              </a:spcBef>
              <a:buNone/>
            </a:pPr>
            <a:r>
              <a:rPr lang="en-US" sz="3200" b="1" i="0" dirty="0">
                <a:solidFill>
                  <a:srgbClr val="2B2B2B"/>
                </a:solidFill>
                <a:effectLst/>
                <a:latin typeface="Source Sans Pro"/>
                <a:ea typeface="ＭＳ Ｐゴシック"/>
              </a:rPr>
              <a:t>Technology Service Desk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u="none" strike="noStrike" dirty="0">
                <a:solidFill>
                  <a:srgbClr val="2B2B2B"/>
                </a:solidFill>
                <a:latin typeface="Source Sans Pro"/>
                <a:ea typeface="ＭＳ Ｐゴシック"/>
              </a:rPr>
              <a:t>Remote support 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6:00 a</a:t>
            </a:r>
            <a:r>
              <a:rPr lang="en-US" sz="2600" u="none" strike="noStrike" dirty="0">
                <a:solidFill>
                  <a:srgbClr val="2B2B2B"/>
                </a:solidFill>
                <a:latin typeface="Source Sans Pro"/>
                <a:ea typeface="ＭＳ Ｐゴシック"/>
              </a:rPr>
              <a:t>.m.–midnight, seven days a week!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Help with personal devices.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u="none" strike="noStrike" dirty="0">
                <a:solidFill>
                  <a:srgbClr val="2B2B2B"/>
                </a:solidFill>
                <a:latin typeface="Source Sans Pro"/>
                <a:ea typeface="ＭＳ Ｐゴシック"/>
              </a:rPr>
              <a:t>Your #1 resource for help with your Duck ID account.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See 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  <a:hlinkClick r:id="rId4"/>
              </a:rPr>
              <a:t>Technology Service Desk</a:t>
            </a:r>
            <a:r>
              <a:rPr lang="en-US" sz="2600" dirty="0">
                <a:solidFill>
                  <a:srgbClr val="2B2B2B"/>
                </a:solidFill>
                <a:latin typeface="Source Sans Pro"/>
                <a:ea typeface="ＭＳ Ｐゴシック"/>
              </a:rPr>
              <a:t>.</a:t>
            </a:r>
            <a:endParaRPr lang="en-US" sz="2600" u="none" strike="noStrike" dirty="0">
              <a:solidFill>
                <a:srgbClr val="2B2B2B"/>
              </a:solidFill>
              <a:latin typeface="Source Sans Pro"/>
              <a:ea typeface="ＭＳ Ｐゴシック"/>
            </a:endParaRPr>
          </a:p>
          <a:p>
            <a:pPr marL="0" indent="0">
              <a:buNone/>
            </a:pPr>
            <a:endParaRPr lang="en-US" sz="2400" b="0" i="0" dirty="0">
              <a:solidFill>
                <a:srgbClr val="2B2B2B"/>
              </a:solidFill>
              <a:effectLst/>
              <a:latin typeface="Source Sans Pro"/>
              <a:ea typeface="ＭＳ Ｐゴシック"/>
            </a:endParaRPr>
          </a:p>
          <a:p>
            <a:pPr marL="0" indent="0">
              <a:buNone/>
            </a:pPr>
            <a:endParaRPr lang="en-US" sz="2400" b="1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645AF4-4143-DF8B-F821-319D88F7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 Support Contact Info (continued)</a:t>
            </a:r>
          </a:p>
        </p:txBody>
      </p:sp>
      <p:pic>
        <p:nvPicPr>
          <p:cNvPr id="9" name="Picture 8" descr="Tech Desk, 541-346-4357(HELP), service.uoregon.edu">
            <a:extLst>
              <a:ext uri="{FF2B5EF4-FFF2-40B4-BE49-F238E27FC236}">
                <a16:creationId xmlns:a16="http://schemas.microsoft.com/office/drawing/2014/main" id="{A726EDCC-8817-191E-FF94-CAB788705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17415" r="17636" b="17415"/>
          <a:stretch/>
        </p:blipFill>
        <p:spPr>
          <a:xfrm>
            <a:off x="8932229" y="3055560"/>
            <a:ext cx="2611322" cy="2698365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4264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E33B-D4C3-B427-7863-E1262EF9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6096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Source Sans Pro"/>
                <a:ea typeface="ＭＳ Ｐゴシック"/>
              </a:rPr>
              <a:t>Classroom Tech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B62A-F7AB-2E95-AAF6-33E9B05C6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413" y="1333500"/>
            <a:ext cx="6905179" cy="4958149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 dirty="0">
                <a:latin typeface="Source Sans Pro"/>
                <a:ea typeface="Source Sans Pro"/>
              </a:rPr>
              <a:t>Have an AV problem during class?</a:t>
            </a:r>
            <a:endParaRPr lang="en-US" sz="3500" dirty="0">
              <a:ea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3500" dirty="0">
              <a:latin typeface="Source Sans Pro"/>
              <a:ea typeface="Source Sans Pro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00" b="1" dirty="0">
                <a:latin typeface="Source Sans Pro"/>
                <a:ea typeface="ＭＳ Ｐゴシック"/>
              </a:rPr>
              <a:t>For Registrar-controlled classrooms:</a:t>
            </a:r>
            <a:endParaRPr lang="en-US" sz="3500" dirty="0"/>
          </a:p>
          <a:p>
            <a:pPr marL="229870" indent="-229870"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Source Sans Pro"/>
                <a:ea typeface="Source Sans Pro"/>
              </a:rPr>
              <a:t>Call </a:t>
            </a:r>
            <a:r>
              <a:rPr lang="en-US" sz="2800" b="1" dirty="0">
                <a:latin typeface="Source Sans Pro"/>
                <a:ea typeface="Source Sans Pro"/>
              </a:rPr>
              <a:t>541-346-3091</a:t>
            </a:r>
            <a:endParaRPr lang="en-US" sz="2800" dirty="0">
              <a:ea typeface="Source Sans Pro"/>
            </a:endParaRPr>
          </a:p>
          <a:p>
            <a:pPr marL="229870" indent="-229870"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Source Sans Pro"/>
                <a:ea typeface="ＭＳ Ｐゴシック"/>
              </a:rPr>
              <a:t>Visit </a:t>
            </a:r>
            <a:r>
              <a:rPr lang="en-US" sz="2800" dirty="0">
                <a:latin typeface="Source Sans Pro"/>
                <a:ea typeface="ＭＳ Ｐゴシック"/>
                <a:hlinkClick r:id="rId3"/>
              </a:rPr>
              <a:t>classrooms.uoregon.edu</a:t>
            </a:r>
            <a:endParaRPr lang="en-US" sz="2800" dirty="0"/>
          </a:p>
          <a:p>
            <a:pPr marL="742315" lvl="1" indent="-285115">
              <a:spcBef>
                <a:spcPts val="50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US" sz="2400" dirty="0">
                <a:latin typeface="Source Sans Pro"/>
                <a:ea typeface="ＭＳ Ｐゴシック"/>
              </a:rPr>
              <a:t>Submit a ticket </a:t>
            </a:r>
          </a:p>
          <a:p>
            <a:pPr marL="742315" lvl="1" indent="-285115">
              <a:spcBef>
                <a:spcPts val="50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US" sz="2400" dirty="0">
                <a:latin typeface="Source Sans Pro"/>
                <a:ea typeface="ＭＳ Ｐゴシック"/>
              </a:rPr>
              <a:t>Details about classroom equipment</a:t>
            </a:r>
          </a:p>
          <a:p>
            <a:pPr marL="742315" lvl="1" indent="-285115">
              <a:spcBef>
                <a:spcPts val="50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US" sz="2400" dirty="0">
                <a:latin typeface="Source Sans Pro"/>
                <a:ea typeface="ＭＳ Ｐゴシック"/>
              </a:rPr>
              <a:t>Request a training</a:t>
            </a:r>
          </a:p>
          <a:p>
            <a:pPr marL="742315" lvl="1" indent="-285115">
              <a:spcBef>
                <a:spcPts val="500"/>
              </a:spcBef>
              <a:spcAft>
                <a:spcPts val="0"/>
              </a:spcAft>
              <a:buFont typeface="Wingdings,Sans-Serif"/>
              <a:buChar char="§"/>
            </a:pPr>
            <a:endParaRPr lang="en-US" sz="2600" dirty="0">
              <a:latin typeface="Source Sans Pro"/>
              <a:ea typeface="ＭＳ Ｐゴシック"/>
            </a:endParaRP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500" b="1" dirty="0">
                <a:latin typeface="Source Sans Pro"/>
                <a:ea typeface="Source Sans Pro"/>
              </a:rPr>
              <a:t>For departmental classrooms:</a:t>
            </a:r>
            <a:endParaRPr lang="en-US" sz="3500" b="1" dirty="0">
              <a:latin typeface="Source Sans Pro"/>
              <a:ea typeface="ＭＳ Ｐゴシック"/>
            </a:endParaRPr>
          </a:p>
          <a:p>
            <a:pPr marL="457200" indent="-457200"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Source Sans Pro"/>
                <a:ea typeface="Source Sans Pro"/>
              </a:rPr>
              <a:t>Contact USS</a:t>
            </a:r>
            <a:endParaRPr lang="en-US" sz="2800" dirty="0">
              <a:latin typeface="Source Sans Pro"/>
              <a:ea typeface="ＭＳ Ｐゴシック"/>
            </a:endParaRPr>
          </a:p>
        </p:txBody>
      </p:sp>
      <p:pic>
        <p:nvPicPr>
          <p:cNvPr id="5" name="Content Placeholder 4" descr="A classroom with a computer and a crestron camera">
            <a:extLst>
              <a:ext uri="{FF2B5EF4-FFF2-40B4-BE49-F238E27FC236}">
                <a16:creationId xmlns:a16="http://schemas.microsoft.com/office/drawing/2014/main" id="{2E10B07D-DA36-6180-FF45-1F80F0E842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7835" r="17833"/>
          <a:stretch/>
        </p:blipFill>
        <p:spPr>
          <a:xfrm>
            <a:off x="7954837" y="1333500"/>
            <a:ext cx="3601602" cy="4958149"/>
          </a:xfrm>
          <a:noFill/>
        </p:spPr>
      </p:pic>
    </p:spTree>
    <p:extLst>
      <p:ext uri="{BB962C8B-B14F-4D97-AF65-F5344CB8AC3E}">
        <p14:creationId xmlns:p14="http://schemas.microsoft.com/office/powerpoint/2010/main" val="539789595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299F-87DB-57E6-C39E-4C6DA8C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FEA8-5F43-A07E-67A1-17EC7FEC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To request an accommodation, please </a:t>
            </a:r>
            <a:r>
              <a:rPr lang="en-US" sz="3200" b="1" dirty="0">
                <a:effectLst/>
              </a:rPr>
              <a:t>contact the department </a:t>
            </a:r>
            <a:r>
              <a:rPr lang="en-US" sz="3200" dirty="0">
                <a:effectLst/>
              </a:rPr>
              <a:t>responsible for the resources you need.</a:t>
            </a:r>
          </a:p>
          <a:p>
            <a:pPr marL="342265" indent="-342265">
              <a:spcBef>
                <a:spcPts val="2800"/>
              </a:spcBef>
            </a:pPr>
            <a:r>
              <a:rPr lang="en-US" sz="3200" b="1" dirty="0">
                <a:latin typeface="Source Sans Pro"/>
                <a:ea typeface="ＭＳ Ｐゴシック"/>
              </a:rPr>
              <a:t>Employee disability accommodations: </a:t>
            </a:r>
            <a:r>
              <a:rPr lang="en-US" sz="3200" dirty="0">
                <a:latin typeface="Source Sans Pro"/>
                <a:ea typeface="Source Sans Pro"/>
              </a:rPr>
              <a:t>Human Resources</a:t>
            </a:r>
            <a:endParaRPr lang="en-US" sz="3200" dirty="0">
              <a:latin typeface="Source Sans Pro"/>
              <a:ea typeface="ＭＳ Ｐゴシック"/>
            </a:endParaRPr>
          </a:p>
          <a:p>
            <a:pPr marL="742315" lvl="1" indent="-285115"/>
            <a:r>
              <a:rPr lang="en-US" sz="2800" dirty="0">
                <a:latin typeface="Source Sans Pro"/>
                <a:ea typeface="Source Sans Pro"/>
              </a:rPr>
              <a:t>Email: </a:t>
            </a:r>
            <a:r>
              <a:rPr lang="en-US" sz="2800" dirty="0">
                <a:latin typeface="Source Sans Pro"/>
                <a:ea typeface="Source Sans Pro"/>
                <a:hlinkClick r:id="rId3"/>
              </a:rPr>
              <a:t>WorkplaceADA@uoregon.edu</a:t>
            </a:r>
            <a:endParaRPr lang="en-US" sz="2800" dirty="0"/>
          </a:p>
          <a:p>
            <a:pPr marL="742315" lvl="1" indent="-285115"/>
            <a:r>
              <a:rPr lang="en-US" sz="2800" dirty="0">
                <a:latin typeface="Source Sans Pro"/>
                <a:ea typeface="Source Sans Pro"/>
              </a:rPr>
              <a:t>Website: </a:t>
            </a:r>
            <a:r>
              <a:rPr lang="en-US" sz="2800" dirty="0">
                <a:latin typeface="Source Sans Pro"/>
                <a:ea typeface="Source Sans Pro"/>
                <a:hlinkClick r:id="rId4"/>
              </a:rPr>
              <a:t>Interactive Disability Accommodation Process </a:t>
            </a:r>
            <a:endParaRPr lang="en-US" sz="2800" dirty="0">
              <a:ea typeface="Source Sans Pro"/>
            </a:endParaRPr>
          </a:p>
          <a:p>
            <a:pPr marL="342265" indent="-342265">
              <a:spcBef>
                <a:spcPts val="2800"/>
              </a:spcBef>
            </a:pPr>
            <a:r>
              <a:rPr lang="en-US" sz="3200" b="1" dirty="0">
                <a:latin typeface="Source Sans Pro"/>
                <a:ea typeface="Source Sans Pro"/>
              </a:rPr>
              <a:t>Student disability accommodations: </a:t>
            </a:r>
            <a:r>
              <a:rPr lang="en-US" sz="3200" dirty="0">
                <a:latin typeface="Source Sans Pro"/>
                <a:ea typeface="Source Sans Pro"/>
              </a:rPr>
              <a:t>Accessible Education Center (AEC)</a:t>
            </a:r>
          </a:p>
          <a:p>
            <a:pPr marL="342265" indent="-342265"/>
            <a:endParaRPr lang="en-US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114487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8C6D-4149-90F9-D137-A3655719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Managed vs. Unmanaged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3A5F3-1F5E-BF91-6AB7-33136F4E2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Managed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4A26A5-77DF-7967-D562-A994252E19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265" indent="-342265"/>
            <a:r>
              <a:rPr lang="en-US" sz="2600">
                <a:latin typeface="Source Sans Pro"/>
                <a:ea typeface="ＭＳ Ｐゴシック"/>
              </a:rPr>
              <a:t>Typically, devices purchased with university funds that have either a macOS or Windows operating system should be managed by Information Services or your local IT group. </a:t>
            </a:r>
            <a:endParaRPr lang="en-US"/>
          </a:p>
          <a:p>
            <a:pPr marL="342265" indent="-342265"/>
            <a:r>
              <a:rPr lang="en-US" sz="2600">
                <a:latin typeface="Source Sans Pro"/>
                <a:ea typeface="ＭＳ Ｐゴシック"/>
              </a:rPr>
              <a:t>If you can find the Software Center app on your device, you probably have a managed device.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3F1CF-B397-9706-F37A-E0EE0D621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/>
              <a:t>Unmanaged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A8937D-9130-4C8B-30EF-53AEE0587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582797" cy="395128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B2B2B"/>
                </a:solidFill>
                <a:effectLst/>
              </a:rPr>
              <a:t>Personal devices (not owned by UO).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2B2B2B"/>
                </a:solidFill>
                <a:effectLst/>
              </a:rPr>
              <a:t>Computers running an operating system other than Windows or macOS/iOS.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213504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7E538F-A0AB-E7C1-E295-F57DF9D9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IDs: Duck ID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FA258-F98C-D935-D5EF-B531DE04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Source Sans Pro"/>
                <a:ea typeface="ＭＳ Ｐゴシック"/>
              </a:rPr>
              <a:t>Your Duck ID is the main way you’ll log in to UO technology services, and it’s also </a:t>
            </a:r>
            <a:r>
              <a:rPr lang="en-US" sz="3200" b="1" dirty="0">
                <a:latin typeface="Source Sans Pro"/>
                <a:ea typeface="ＭＳ Ｐゴシック"/>
              </a:rPr>
              <a:t>the first part of your UO email address.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3200" b="0" i="0" dirty="0">
                <a:effectLst/>
                <a:latin typeface="Source Sans Pro"/>
                <a:ea typeface="ＭＳ Ｐゴシック"/>
              </a:rPr>
              <a:t>Your Duck ID </a:t>
            </a:r>
            <a:r>
              <a:rPr lang="en-US" sz="3200" dirty="0">
                <a:latin typeface="Source Sans Pro"/>
                <a:ea typeface="ＭＳ Ｐゴシック"/>
              </a:rPr>
              <a:t>lets</a:t>
            </a:r>
            <a:r>
              <a:rPr lang="en-US" sz="3200" b="0" i="0" dirty="0">
                <a:effectLst/>
                <a:latin typeface="Source Sans Pro"/>
                <a:ea typeface="ＭＳ Ｐゴシック"/>
              </a:rPr>
              <a:t> you log in to:</a:t>
            </a:r>
          </a:p>
          <a:p>
            <a:pPr marL="342265" indent="-342265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Source Sans Pro"/>
                <a:ea typeface="ＭＳ Ｐゴシック"/>
              </a:rPr>
              <a:t>UOmail 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(</a:t>
            </a:r>
            <a:r>
              <a:rPr lang="en-US" sz="2600" b="1" i="1" dirty="0" err="1">
                <a:effectLst/>
                <a:latin typeface="Source Sans Pro"/>
                <a:ea typeface="ＭＳ Ｐゴシック"/>
              </a:rPr>
              <a:t>duckid</a:t>
            </a:r>
            <a:r>
              <a:rPr lang="en-US" sz="2600" b="0" i="0" dirty="0" err="1">
                <a:effectLst/>
                <a:latin typeface="Source Sans Pro"/>
                <a:ea typeface="ＭＳ Ｐゴシック"/>
              </a:rPr>
              <a:t>@uoregon.edu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)</a:t>
            </a:r>
          </a:p>
          <a:p>
            <a:pPr marL="342265" indent="-342265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Wi-Fi (UO Secure or </a:t>
            </a:r>
            <a:r>
              <a:rPr lang="en-US" sz="2600" b="0" i="0" dirty="0" err="1">
                <a:effectLst/>
                <a:latin typeface="Source Sans Pro"/>
                <a:ea typeface="ＭＳ Ｐゴシック"/>
              </a:rPr>
              <a:t>eduroam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)</a:t>
            </a:r>
          </a:p>
          <a:p>
            <a:pPr marL="342265" indent="-342265" algn="l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Source Sans Pro"/>
                <a:ea typeface="ＭＳ Ｐゴシック"/>
              </a:rPr>
              <a:t>Canvas</a:t>
            </a:r>
            <a:r>
              <a:rPr lang="en-US" sz="2600" u="none" strike="noStrike" dirty="0">
                <a:latin typeface="Source Sans Pro"/>
                <a:ea typeface="ＭＳ Ｐゴシック"/>
              </a:rPr>
              <a:t>, l</a:t>
            </a:r>
            <a:r>
              <a:rPr lang="en-US" sz="2600" b="0" i="0" dirty="0">
                <a:effectLst/>
                <a:latin typeface="Source Sans Pro"/>
                <a:ea typeface="ＭＳ Ｐゴシック"/>
              </a:rPr>
              <a:t>ibrary services, and computer labs</a:t>
            </a:r>
          </a:p>
          <a:p>
            <a:pPr marL="342265" indent="-342265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Source Sans Pro"/>
                <a:ea typeface="ＭＳ Ｐゴシック"/>
              </a:rPr>
              <a:t>And much more!</a:t>
            </a:r>
          </a:p>
          <a:p>
            <a:pPr marL="0" indent="0" algn="l">
              <a:spcBef>
                <a:spcPts val="1600"/>
              </a:spcBef>
              <a:buNone/>
            </a:pPr>
            <a:r>
              <a:rPr lang="en-US" sz="3200" b="1" i="0" dirty="0">
                <a:effectLst/>
                <a:latin typeface="Source Sans Pro"/>
                <a:ea typeface="ＭＳ Ｐゴシック"/>
              </a:rPr>
              <a:t>Website: </a:t>
            </a:r>
            <a:r>
              <a:rPr lang="en-US" sz="3200" b="0" i="0" dirty="0">
                <a:effectLst/>
                <a:latin typeface="Source Sans Pro"/>
                <a:ea typeface="ＭＳ Ｐゴシック"/>
                <a:hlinkClick r:id="rId3"/>
              </a:rPr>
              <a:t>duckid.uoregon.edu</a:t>
            </a:r>
            <a:endParaRPr lang="en-US" sz="3200" b="0" i="0" dirty="0">
              <a:effectLst/>
              <a:latin typeface="Source Sans Pro"/>
              <a:ea typeface="ＭＳ Ｐゴシック"/>
            </a:endParaRPr>
          </a:p>
          <a:p>
            <a:pPr marL="0" indent="0" algn="l">
              <a:spcBef>
                <a:spcPts val="1600"/>
              </a:spcBef>
              <a:buNone/>
            </a:pPr>
            <a:r>
              <a:rPr lang="en-US" sz="3200" b="1" dirty="0">
                <a:latin typeface="Source Sans Pro"/>
                <a:ea typeface="ＭＳ Ｐゴシック"/>
              </a:rPr>
              <a:t>Get Help: </a:t>
            </a:r>
            <a:r>
              <a:rPr lang="en-US" sz="3200" dirty="0">
                <a:latin typeface="Source Sans Pro"/>
                <a:ea typeface="ＭＳ Ｐゴシック"/>
              </a:rPr>
              <a:t>Contact the Tech Desk or your local IT support group.</a:t>
            </a:r>
          </a:p>
        </p:txBody>
      </p:sp>
    </p:spTree>
    <p:extLst>
      <p:ext uri="{BB962C8B-B14F-4D97-AF65-F5344CB8AC3E}">
        <p14:creationId xmlns:p14="http://schemas.microsoft.com/office/powerpoint/2010/main" val="1187501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7E538F-A0AB-E7C1-E295-F57DF9D9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IDs: UO ID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6F529E-429C-7332-8D0D-7A9E2E15A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It’s </a:t>
            </a:r>
            <a:r>
              <a:rPr lang="en-US" sz="3200" b="1" dirty="0"/>
              <a:t>a number that begins with 95</a:t>
            </a:r>
            <a:r>
              <a:rPr lang="en-US" sz="3200" dirty="0"/>
              <a:t>, and it’s printed on your physical UO ID card.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3200" dirty="0"/>
              <a:t>Your UO ID lets you log in to </a:t>
            </a:r>
            <a:r>
              <a:rPr lang="en-US" sz="3200" b="1" dirty="0" err="1"/>
              <a:t>DuckWeb</a:t>
            </a:r>
            <a:r>
              <a:rPr lang="en-US" sz="3200" dirty="0"/>
              <a:t>, which contains employee, personal, and student functions:</a:t>
            </a:r>
            <a:endParaRPr lang="en-US" sz="3200" b="0" i="0" dirty="0">
              <a:solidFill>
                <a:srgbClr val="2B2B2B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B2B2B"/>
                </a:solidFill>
              </a:rPr>
              <a:t>View </a:t>
            </a:r>
            <a:r>
              <a:rPr lang="en-US" sz="2600" b="0" i="0" dirty="0">
                <a:solidFill>
                  <a:srgbClr val="2B2B2B"/>
                </a:solidFill>
                <a:effectLst/>
              </a:rPr>
              <a:t>pay stubs </a:t>
            </a:r>
            <a:r>
              <a:rPr lang="en-US" sz="2600" dirty="0">
                <a:solidFill>
                  <a:srgbClr val="2B2B2B"/>
                </a:solidFill>
              </a:rPr>
              <a:t>and</a:t>
            </a:r>
            <a:r>
              <a:rPr lang="en-US" sz="2600" b="0" i="0" dirty="0">
                <a:solidFill>
                  <a:srgbClr val="2B2B2B"/>
                </a:solidFill>
                <a:effectLst/>
              </a:rPr>
              <a:t> leave balances.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B2B2B"/>
                </a:solidFill>
              </a:rPr>
              <a:t>Update direct deposit and personal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B2B2B"/>
                </a:solidFill>
                <a:effectLst/>
              </a:rPr>
              <a:t>Access class lists, grades, transcripts, and more.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3200" b="1" dirty="0"/>
              <a:t>Website: </a:t>
            </a:r>
            <a:r>
              <a:rPr lang="en-US" sz="3200" dirty="0">
                <a:hlinkClick r:id="rId3"/>
              </a:rPr>
              <a:t>duckweb.uoregon.edu</a:t>
            </a:r>
            <a:endParaRPr lang="en-US" sz="3200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3200" b="1" dirty="0">
                <a:solidFill>
                  <a:srgbClr val="2B2B2B"/>
                </a:solidFill>
              </a:rPr>
              <a:t>Get Help: </a:t>
            </a:r>
            <a:r>
              <a:rPr lang="en-US" sz="3200" dirty="0">
                <a:solidFill>
                  <a:srgbClr val="2B2B2B"/>
                </a:solidFill>
              </a:rPr>
              <a:t>Contact Human Resources.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584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OE PowerPoint Template">
  <a:themeElements>
    <a:clrScheme name="Custom 3">
      <a:dk1>
        <a:srgbClr val="000000"/>
      </a:dk1>
      <a:lt1>
        <a:srgbClr val="FFFFFF"/>
      </a:lt1>
      <a:dk2>
        <a:srgbClr val="007030"/>
      </a:dk2>
      <a:lt2>
        <a:srgbClr val="FEE11A"/>
      </a:lt2>
      <a:accent1>
        <a:srgbClr val="004F6E"/>
      </a:accent1>
      <a:accent2>
        <a:srgbClr val="00A5B5"/>
      </a:accent2>
      <a:accent3>
        <a:srgbClr val="489D46"/>
      </a:accent3>
      <a:accent4>
        <a:srgbClr val="8ABB40"/>
      </a:accent4>
      <a:accent5>
        <a:srgbClr val="A2AAAD"/>
      </a:accent5>
      <a:accent6>
        <a:srgbClr val="D8DCDA"/>
      </a:accent6>
      <a:hlink>
        <a:srgbClr val="8D1D58"/>
      </a:hlink>
      <a:folHlink>
        <a:srgbClr val="8D1D5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47690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476903"/>
        </a:hlink>
        <a:folHlink>
          <a:srgbClr val="4769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1571FA9-BCA7-6745-AB97-622CFF15067D}" vid="{B7EF5452-ADBB-B24E-B675-4B35F77D61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e57d58-1b70-47a5-b466-6547950f3477">
      <Terms xmlns="http://schemas.microsoft.com/office/infopath/2007/PartnerControls"/>
    </lcf76f155ced4ddcb4097134ff3c332f>
    <TaxCatchAll xmlns="5ed3445c-588b-4460-9f6b-b878f1ee6f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3DB14A1E5041B8FF3F22E43B7A78" ma:contentTypeVersion="13" ma:contentTypeDescription="Create a new document." ma:contentTypeScope="" ma:versionID="3a8903997c24609b7f3f45e39a92caed">
  <xsd:schema xmlns:xsd="http://www.w3.org/2001/XMLSchema" xmlns:xs="http://www.w3.org/2001/XMLSchema" xmlns:p="http://schemas.microsoft.com/office/2006/metadata/properties" xmlns:ns2="75e57d58-1b70-47a5-b466-6547950f3477" xmlns:ns3="5ed3445c-588b-4460-9f6b-b878f1ee6f28" targetNamespace="http://schemas.microsoft.com/office/2006/metadata/properties" ma:root="true" ma:fieldsID="d9a6a253104a0e27a2f356d8be74f0c6" ns2:_="" ns3:_="">
    <xsd:import namespace="75e57d58-1b70-47a5-b466-6547950f3477"/>
    <xsd:import namespace="5ed3445c-588b-4460-9f6b-b878f1ee6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57d58-1b70-47a5-b466-6547950f3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3445c-588b-4460-9f6b-b878f1ee6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973f569-0dbc-4403-be3d-e6935d58c513}" ma:internalName="TaxCatchAll" ma:showField="CatchAllData" ma:web="5ed3445c-588b-4460-9f6b-b878f1ee6f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77BB35-E88B-49DC-840E-2E8A327C0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87AA3D-CD96-4125-A8FD-A68CE0903A82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5e57d58-1b70-47a5-b466-6547950f3477"/>
    <ds:schemaRef ds:uri="5ed3445c-588b-4460-9f6b-b878f1ee6f2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0E2381-F1EB-4DD4-BB47-2E94EB9696D3}">
  <ds:schemaRefs>
    <ds:schemaRef ds:uri="5ed3445c-588b-4460-9f6b-b878f1ee6f28"/>
    <ds:schemaRef ds:uri="75e57d58-1b70-47a5-b466-6547950f34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 Accessible PP</Template>
  <TotalTime>6</TotalTime>
  <Words>2215</Words>
  <Application>Microsoft Macintosh PowerPoint</Application>
  <PresentationFormat>Widescreen</PresentationFormat>
  <Paragraphs>259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Helvetica</vt:lpstr>
      <vt:lpstr>Helvetica Neue</vt:lpstr>
      <vt:lpstr>Source Sans Pro</vt:lpstr>
      <vt:lpstr>Times</vt:lpstr>
      <vt:lpstr>Times New Roman</vt:lpstr>
      <vt:lpstr>Wingdings,Sans-Serif</vt:lpstr>
      <vt:lpstr>UOE PowerPoint Template</vt:lpstr>
      <vt:lpstr>Getting Started with Technology at the UO</vt:lpstr>
      <vt:lpstr>Visit is.uoregon.edu/faculty-staff</vt:lpstr>
      <vt:lpstr>Tech Support Contact Info</vt:lpstr>
      <vt:lpstr>Tech Support Contact Info (continued)</vt:lpstr>
      <vt:lpstr>Classroom Tech Support</vt:lpstr>
      <vt:lpstr>Accommodations</vt:lpstr>
      <vt:lpstr>Managed vs. Unmanaged Devices</vt:lpstr>
      <vt:lpstr>Types of IDs: Duck ID</vt:lpstr>
      <vt:lpstr>Types of IDs: UO ID</vt:lpstr>
      <vt:lpstr>Tips for Optimizing Duo</vt:lpstr>
      <vt:lpstr>UO Service Portal</vt:lpstr>
      <vt:lpstr>Digital Accessibility</vt:lpstr>
      <vt:lpstr>Digital Accessibility (continued)</vt:lpstr>
      <vt:lpstr>Microsoft Office 365</vt:lpstr>
      <vt:lpstr>Microsoft Office 365: What’s Available</vt:lpstr>
      <vt:lpstr>SharePoint vs. OneDrive</vt:lpstr>
      <vt:lpstr>Teams Calling: Your UO Phone </vt:lpstr>
      <vt:lpstr>Lots of Other Software and Services!</vt:lpstr>
      <vt:lpstr>What is Cybersecurity?</vt:lpstr>
      <vt:lpstr>Keep Yourself Secure at the UO</vt:lpstr>
      <vt:lpstr>Keep Yourself Secure — Everywhere You Go</vt:lpstr>
      <vt:lpstr>Questions?</vt:lpstr>
      <vt:lpstr>Thank you for attending!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Technology at the UO</dc:title>
  <dc:subject/>
  <dc:creator>Orientation and Onboarding Working Group</dc:creator>
  <cp:keywords>UO Information Services</cp:keywords>
  <dc:description/>
  <cp:lastModifiedBy>Mike Glover Moresi</cp:lastModifiedBy>
  <cp:revision>6</cp:revision>
  <cp:lastPrinted>2023-09-15T20:58:00Z</cp:lastPrinted>
  <dcterms:created xsi:type="dcterms:W3CDTF">2013-07-15T20:26:40Z</dcterms:created>
  <dcterms:modified xsi:type="dcterms:W3CDTF">2024-04-08T22:44:01Z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0x0101002A5B3DB14A1E5041B8FF3F22E43B7A78</vt:lpwstr>
  </property>
  <property fmtid="{D5CDD505-2E9C-101B-9397-08002B2CF9AE}" pid="3" name="MediaServiceImageTags">
    <vt:lpwstr/>
  </property>
</Properties>
</file>